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319" r:id="rId5"/>
    <p:sldId id="318" r:id="rId6"/>
    <p:sldId id="320" r:id="rId7"/>
    <p:sldId id="323" r:id="rId8"/>
    <p:sldId id="297" r:id="rId9"/>
    <p:sldId id="325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72">
          <p15:clr>
            <a:srgbClr val="A4A3A4"/>
          </p15:clr>
        </p15:guide>
        <p15:guide id="3" orient="horz" pos="350">
          <p15:clr>
            <a:srgbClr val="A4A3A4"/>
          </p15:clr>
        </p15:guide>
        <p15:guide id="4" orient="horz" pos="798">
          <p15:clr>
            <a:srgbClr val="A4A3A4"/>
          </p15:clr>
        </p15:guide>
        <p15:guide id="5" orient="horz" pos="124">
          <p15:clr>
            <a:srgbClr val="A4A3A4"/>
          </p15:clr>
        </p15:guide>
        <p15:guide id="6" orient="horz" pos="260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EAD"/>
    <a:srgbClr val="162852"/>
    <a:srgbClr val="2A79AA"/>
    <a:srgbClr val="2A79B3"/>
    <a:srgbClr val="2B81BC"/>
    <a:srgbClr val="2B81B3"/>
    <a:srgbClr val="2981B5"/>
    <a:srgbClr val="1A93BE"/>
    <a:srgbClr val="0D8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Objects="1">
      <p:cViewPr varScale="1">
        <p:scale>
          <a:sx n="103" d="100"/>
          <a:sy n="103" d="100"/>
        </p:scale>
        <p:origin x="252" y="72"/>
      </p:cViewPr>
      <p:guideLst>
        <p:guide orient="horz" pos="1620"/>
        <p:guide orient="horz" pos="3072"/>
        <p:guide orient="horz" pos="350"/>
        <p:guide orient="horz" pos="798"/>
        <p:guide orient="horz" pos="124"/>
        <p:guide orient="horz" pos="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5ADA-E770-4A79-9C37-26597A2FAFC3}" type="datetimeFigureOut">
              <a:rPr lang="sv-SE" smtClean="0"/>
              <a:t>2021-06-21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6049E-0A3E-4274-8500-DFC17D1CBE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63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6904"/>
            <a:ext cx="7772400" cy="5302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37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9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9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1819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1819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9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18400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9"/>
            <a:ext cx="4041775" cy="18400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491630"/>
            <a:ext cx="8229600" cy="33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7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TU sve - vi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85" y="1382492"/>
            <a:ext cx="4405029" cy="23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0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isblock frilagda med skugga cmyk blänkare.psd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8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8709"/>
          <a:stretch/>
        </p:blipFill>
        <p:spPr>
          <a:xfrm>
            <a:off x="7720221" y="2699415"/>
            <a:ext cx="1412136" cy="254028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27534"/>
            <a:ext cx="8229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91630"/>
            <a:ext cx="8229600" cy="332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pic>
        <p:nvPicPr>
          <p:cNvPr id="8" name="Bildobjekt 7" descr="LTU sve - vit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474" y="4401097"/>
            <a:ext cx="881006" cy="475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4" r:id="rId5"/>
    <p:sldLayoutId id="2147483783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Aktiva skoltransporter</a:t>
            </a:r>
            <a:endParaRPr lang="sv-SE" sz="2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995686"/>
            <a:ext cx="6400800" cy="131445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7" b="25463"/>
          <a:stretch/>
        </p:blipFill>
        <p:spPr bwMode="auto">
          <a:xfrm>
            <a:off x="2627784" y="1870009"/>
            <a:ext cx="3960064" cy="297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9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Samhällsutmaningar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360"/>
            <a:ext cx="8229600" cy="3322654"/>
          </a:xfrm>
        </p:spPr>
        <p:txBody>
          <a:bodyPr/>
          <a:lstStyle/>
          <a:p>
            <a:r>
              <a:rPr lang="sv-SE" dirty="0" smtClean="0"/>
              <a:t>Hälsa – Fysisk aktivitet</a:t>
            </a:r>
          </a:p>
          <a:p>
            <a:endParaRPr lang="sv-SE" dirty="0" smtClean="0"/>
          </a:p>
          <a:p>
            <a:r>
              <a:rPr lang="sv-SE" dirty="0" smtClean="0"/>
              <a:t>Miljö</a:t>
            </a:r>
          </a:p>
          <a:p>
            <a:endParaRPr lang="sv-SE" dirty="0" smtClean="0"/>
          </a:p>
          <a:p>
            <a:r>
              <a:rPr lang="sv-SE" dirty="0" smtClean="0"/>
              <a:t>Trafiksäkerhet</a:t>
            </a:r>
          </a:p>
          <a:p>
            <a:endParaRPr lang="sv-SE" dirty="0" smtClean="0"/>
          </a:p>
          <a:p>
            <a:r>
              <a:rPr lang="sv-SE" dirty="0" smtClean="0"/>
              <a:t>Fri mobilitet</a:t>
            </a:r>
            <a:endParaRPr lang="sv-SE" dirty="0"/>
          </a:p>
        </p:txBody>
      </p:sp>
      <p:pic>
        <p:nvPicPr>
          <p:cNvPr id="11" name="Picture 15" descr="globala-malen-karta-med-iko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5" r="49764" b="67252"/>
          <a:stretch/>
        </p:blipFill>
        <p:spPr bwMode="auto">
          <a:xfrm>
            <a:off x="4583164" y="1824414"/>
            <a:ext cx="108012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globala-malen-karta-med-iko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6" r="33654" b="67252"/>
          <a:stretch/>
        </p:blipFill>
        <p:spPr bwMode="auto">
          <a:xfrm>
            <a:off x="6085102" y="1753440"/>
            <a:ext cx="100811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505" y="2035446"/>
            <a:ext cx="1079086" cy="1079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596" y="1753440"/>
            <a:ext cx="1005927" cy="1079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953" y="3114532"/>
            <a:ext cx="1005927" cy="1012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225" y="3227964"/>
            <a:ext cx="981541" cy="987638"/>
          </a:xfrm>
          <a:prstGeom prst="rect">
            <a:avLst/>
          </a:prstGeom>
        </p:spPr>
      </p:pic>
      <p:pic>
        <p:nvPicPr>
          <p:cNvPr id="18" name="Picture 15" descr="globala-malen-karta-med-iko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6" t="67836" r="33654"/>
          <a:stretch/>
        </p:blipFill>
        <p:spPr bwMode="auto">
          <a:xfrm>
            <a:off x="3556945" y="3579862"/>
            <a:ext cx="1008113" cy="99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8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Hörnstenar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964"/>
            <a:ext cx="8229600" cy="3322654"/>
          </a:xfrm>
        </p:spPr>
        <p:txBody>
          <a:bodyPr/>
          <a:lstStyle/>
          <a:p>
            <a:r>
              <a:rPr lang="sv-SE" sz="2000" b="1" dirty="0"/>
              <a:t>Aktiva skoltransporter</a:t>
            </a:r>
          </a:p>
          <a:p>
            <a:pPr marL="0" indent="0">
              <a:buNone/>
            </a:pPr>
            <a:r>
              <a:rPr lang="sv-SE" sz="2000" dirty="0"/>
              <a:t>Att gå eller cykla helt eller del av vägen </a:t>
            </a:r>
            <a:r>
              <a:rPr lang="sv-SE" sz="2000" dirty="0" smtClean="0"/>
              <a:t>mellan skolan och hemmet</a:t>
            </a:r>
            <a:endParaRPr lang="sv-SE" sz="2000" dirty="0"/>
          </a:p>
          <a:p>
            <a:r>
              <a:rPr lang="sv-SE" sz="2000" b="1" dirty="0" smtClean="0"/>
              <a:t>Hälsofrämjande</a:t>
            </a:r>
            <a:endParaRPr lang="sv-SE" sz="2000" b="1" dirty="0"/>
          </a:p>
          <a:p>
            <a:pPr marL="0" indent="0">
              <a:buNone/>
            </a:pPr>
            <a:r>
              <a:rPr lang="sv-SE" sz="2000" dirty="0"/>
              <a:t>Att stärka det goda</a:t>
            </a:r>
          </a:p>
          <a:p>
            <a:r>
              <a:rPr lang="sv-SE" sz="2000" b="1" dirty="0" err="1" smtClean="0"/>
              <a:t>Empowerment</a:t>
            </a:r>
            <a:endParaRPr lang="sv-SE" sz="2000" b="1" dirty="0"/>
          </a:p>
          <a:p>
            <a:pPr marL="0" indent="0">
              <a:buNone/>
            </a:pPr>
            <a:r>
              <a:rPr lang="sv-SE" sz="2000" dirty="0"/>
              <a:t>Låta slutanvändarna vara med i skapandet</a:t>
            </a:r>
          </a:p>
          <a:p>
            <a:r>
              <a:rPr lang="sv-SE" sz="2000" b="1" dirty="0" err="1" smtClean="0"/>
              <a:t>Gamification</a:t>
            </a:r>
            <a:endParaRPr lang="sv-SE" sz="2000" b="1" dirty="0"/>
          </a:p>
          <a:p>
            <a:pPr marL="0" indent="0">
              <a:buNone/>
            </a:pPr>
            <a:r>
              <a:rPr lang="sv-SE" sz="2000" dirty="0"/>
              <a:t>Användningen av spelelement i något som inte är ett spel.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3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 kärnvärden </a:t>
            </a:r>
            <a:r>
              <a:rPr lang="sv-SE" dirty="0" smtClean="0"/>
              <a:t>- Tre målgrupper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>
                <a:solidFill>
                  <a:srgbClr val="00B050"/>
                </a:solidFill>
              </a:rPr>
              <a:t>T</a:t>
            </a:r>
            <a:r>
              <a:rPr lang="sv-SE" sz="2800" dirty="0" smtClean="0"/>
              <a:t>ryggt 		Föräldrarna</a:t>
            </a:r>
          </a:p>
          <a:p>
            <a:r>
              <a:rPr lang="sv-SE" sz="2800" dirty="0" smtClean="0">
                <a:solidFill>
                  <a:srgbClr val="FF0000"/>
                </a:solidFill>
              </a:rPr>
              <a:t>R</a:t>
            </a:r>
            <a:r>
              <a:rPr lang="sv-SE" sz="2800" dirty="0" smtClean="0"/>
              <a:t>oligt			Barnen</a:t>
            </a:r>
          </a:p>
          <a:p>
            <a:r>
              <a:rPr lang="sv-SE" sz="2800" dirty="0" smtClean="0">
                <a:solidFill>
                  <a:srgbClr val="00B0F0"/>
                </a:solidFill>
              </a:rPr>
              <a:t>E</a:t>
            </a:r>
            <a:r>
              <a:rPr lang="sv-SE" sz="2800" dirty="0" smtClean="0"/>
              <a:t>nkelt		</a:t>
            </a:r>
            <a:r>
              <a:rPr lang="sv-SE" sz="2800" dirty="0"/>
              <a:t>	</a:t>
            </a:r>
            <a:r>
              <a:rPr lang="sv-SE" sz="2800" dirty="0" smtClean="0"/>
              <a:t>Lärarna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6398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425" y="771550"/>
            <a:ext cx="5855494" cy="3776160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Barnen har cyklat med någon som de kanske aldrig annars leker med. </a:t>
            </a:r>
            <a:r>
              <a:rPr lang="sv-SE" sz="1800" dirty="0" smtClean="0"/>
              <a:t>De </a:t>
            </a:r>
            <a:r>
              <a:rPr lang="sv-SE" sz="1800" dirty="0"/>
              <a:t>kommer som skinande solar, </a:t>
            </a:r>
            <a:r>
              <a:rPr lang="sv-SE" sz="1800" dirty="0" smtClean="0"/>
              <a:t>de </a:t>
            </a:r>
            <a:r>
              <a:rPr lang="sv-SE" sz="1800" dirty="0"/>
              <a:t>har pratat hela vägen </a:t>
            </a:r>
            <a:r>
              <a:rPr lang="sv-SE" sz="1800" dirty="0" smtClean="0"/>
              <a:t>så </a:t>
            </a:r>
            <a:r>
              <a:rPr lang="sv-SE" sz="1800" dirty="0"/>
              <a:t>det är ju framförallt en stor glädje som vi har sett</a:t>
            </a:r>
            <a:r>
              <a:rPr lang="sv-SE" sz="1800" dirty="0" smtClean="0"/>
              <a:t>.</a:t>
            </a:r>
            <a:endParaRPr lang="sv-SE" sz="1800" dirty="0"/>
          </a:p>
        </p:txBody>
      </p:sp>
      <p:pic>
        <p:nvPicPr>
          <p:cNvPr id="4" name="Picture 4" descr="C:\Users\annlin\Documents\Projektet 130426\Ansökningar\Aktiva skoltransporter\Möss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52" y="2025020"/>
            <a:ext cx="5234712" cy="27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Vision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63638"/>
            <a:ext cx="5868652" cy="2934326"/>
          </a:xfrm>
        </p:spPr>
      </p:pic>
    </p:spTree>
    <p:extLst>
      <p:ext uri="{BB962C8B-B14F-4D97-AF65-F5344CB8AC3E}">
        <p14:creationId xmlns:p14="http://schemas.microsoft.com/office/powerpoint/2010/main" val="38674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-4086 LTU powerpointmall">
  <a:themeElements>
    <a:clrScheme name="LTU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6ACCD"/>
      </a:accent1>
      <a:accent2>
        <a:srgbClr val="4F81BD"/>
      </a:accent2>
      <a:accent3>
        <a:srgbClr val="BA001C"/>
      </a:accent3>
      <a:accent4>
        <a:srgbClr val="061731"/>
      </a:accent4>
      <a:accent5>
        <a:srgbClr val="3576D0"/>
      </a:accent5>
      <a:accent6>
        <a:srgbClr val="99CCFF"/>
      </a:accent6>
      <a:hlink>
        <a:srgbClr val="394764"/>
      </a:hlink>
      <a:folHlink>
        <a:srgbClr val="3947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9D1738CEA3847ACB3969D3797A255" ma:contentTypeVersion="10" ma:contentTypeDescription="Create a new document." ma:contentTypeScope="" ma:versionID="eb3be75bbf5255f1fee15a353e763c0b">
  <xsd:schema xmlns:xsd="http://www.w3.org/2001/XMLSchema" xmlns:xs="http://www.w3.org/2001/XMLSchema" xmlns:p="http://schemas.microsoft.com/office/2006/metadata/properties" xmlns:ns3="519ac68e-d0f0-4976-ac91-88d2c4a9a3b7" targetNamespace="http://schemas.microsoft.com/office/2006/metadata/properties" ma:root="true" ma:fieldsID="9be69ed19da5cc98612aa752c2b50ed0" ns3:_="">
    <xsd:import namespace="519ac68e-d0f0-4976-ac91-88d2c4a9a3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ac68e-d0f0-4976-ac91-88d2c4a9a3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60E6FB-8A83-4B8F-AD95-C1D3CB214F6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19ac68e-d0f0-4976-ac91-88d2c4a9a3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5F3C58-984F-464A-ACC4-0A4D36C88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9ac68e-d0f0-4976-ac91-88d2c4a9a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1E7E93-2392-4056-808A-0098EE9C6D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LTU-16x9-swe (1)</Template>
  <TotalTime>14737</TotalTime>
  <Words>108</Words>
  <Application>Microsoft Office PowerPoint</Application>
  <PresentationFormat>On-screen Show (16:9)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Wingdings</vt:lpstr>
      <vt:lpstr>12-4086 LTU powerpointmall</vt:lpstr>
      <vt:lpstr>Aktiva skoltransporter</vt:lpstr>
      <vt:lpstr>Samhällsutmaningar</vt:lpstr>
      <vt:lpstr>Hörnstenar</vt:lpstr>
      <vt:lpstr>tre kärnvärden - Tre målgrupper </vt:lpstr>
      <vt:lpstr>PowerPoint Presentation</vt:lpstr>
      <vt:lpstr>Vision</vt:lpstr>
    </vt:vector>
  </TitlesOfParts>
  <Company>Luleå tekniska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Anna-Karin Lindqvist</dc:creator>
  <cp:lastModifiedBy>Anna-Karin Lindqvist</cp:lastModifiedBy>
  <cp:revision>91</cp:revision>
  <cp:lastPrinted>2012-01-19T08:37:06Z</cp:lastPrinted>
  <dcterms:created xsi:type="dcterms:W3CDTF">2019-08-22T16:02:42Z</dcterms:created>
  <dcterms:modified xsi:type="dcterms:W3CDTF">2021-06-21T15:50:54Z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0x010100B5A9D1738CEA3847ACB3969D3797A255</vt:lpwstr>
  </property>
</Properties>
</file>