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25"/>
  </p:notesMasterIdLst>
  <p:handoutMasterIdLst>
    <p:handoutMasterId r:id="rId26"/>
  </p:handoutMasterIdLst>
  <p:sldIdLst>
    <p:sldId id="414" r:id="rId5"/>
    <p:sldId id="3747" r:id="rId6"/>
    <p:sldId id="3741" r:id="rId7"/>
    <p:sldId id="332" r:id="rId8"/>
    <p:sldId id="1292" r:id="rId9"/>
    <p:sldId id="1316" r:id="rId10"/>
    <p:sldId id="1336" r:id="rId11"/>
    <p:sldId id="3745" r:id="rId12"/>
    <p:sldId id="1346" r:id="rId13"/>
    <p:sldId id="1365" r:id="rId14"/>
    <p:sldId id="1368" r:id="rId15"/>
    <p:sldId id="1370" r:id="rId16"/>
    <p:sldId id="3740" r:id="rId17"/>
    <p:sldId id="3744" r:id="rId18"/>
    <p:sldId id="3749" r:id="rId19"/>
    <p:sldId id="3748" r:id="rId20"/>
    <p:sldId id="3739" r:id="rId21"/>
    <p:sldId id="3738" r:id="rId22"/>
    <p:sldId id="3743" r:id="rId23"/>
    <p:sldId id="350" r:id="rId24"/>
  </p:sldIdLst>
  <p:sldSz cx="9906000" cy="6858000" type="A4"/>
  <p:notesSz cx="6858000" cy="9144000"/>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3097" userDrawn="1">
          <p15:clr>
            <a:srgbClr val="A4A3A4"/>
          </p15:clr>
        </p15:guide>
        <p15:guide id="3" pos="421" userDrawn="1">
          <p15:clr>
            <a:srgbClr val="A4A3A4"/>
          </p15:clr>
        </p15:guide>
        <p15:guide id="5" pos="5819" userDrawn="1">
          <p15:clr>
            <a:srgbClr val="A4A3A4"/>
          </p15:clr>
        </p15:guide>
        <p15:guide id="6" orient="horz" pos="981" userDrawn="1">
          <p15:clr>
            <a:srgbClr val="A4A3A4"/>
          </p15:clr>
        </p15:guide>
        <p15:guide id="7" orient="horz" pos="39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4CFAF6-FF89-A07D-95F6-62129330B7F7}" name="Emma Blomdahl Wahlberg" initials="EW" userId="S::emma@generationpep.se::34e85206-e9dc-4742-ab63-970068b648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ias Svenson" initials="MS" lastIdx="1" clrIdx="0">
    <p:extLst>
      <p:ext uri="{19B8F6BF-5375-455C-9EA6-DF929625EA0E}">
        <p15:presenceInfo xmlns:p15="http://schemas.microsoft.com/office/powerpoint/2012/main" userId="Mattias Svenson" providerId="None"/>
      </p:ext>
    </p:extLst>
  </p:cmAuthor>
  <p:cmAuthor id="2" name="Emma Blomdahl Wahlberg" initials="EBW" lastIdx="1" clrIdx="1">
    <p:extLst>
      <p:ext uri="{19B8F6BF-5375-455C-9EA6-DF929625EA0E}">
        <p15:presenceInfo xmlns:p15="http://schemas.microsoft.com/office/powerpoint/2012/main" userId="S::emma@generationpep.se::34e85206-e9dc-4742-ab63-970068b64822" providerId="AD"/>
      </p:ext>
    </p:extLst>
  </p:cmAuthor>
  <p:cmAuthor id="3" name="Kajsa Djupfeldt" initials="KD" lastIdx="4" clrIdx="2">
    <p:extLst>
      <p:ext uri="{19B8F6BF-5375-455C-9EA6-DF929625EA0E}">
        <p15:presenceInfo xmlns:p15="http://schemas.microsoft.com/office/powerpoint/2012/main" userId="S::kajsa@generationpep.se::5938f535-108f-4d59-9d10-42b5bf461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90C577"/>
    <a:srgbClr val="024AFE"/>
    <a:srgbClr val="79F586"/>
    <a:srgbClr val="FFFFFF"/>
    <a:srgbClr val="E6E6E6"/>
    <a:srgbClr val="012E9D"/>
    <a:srgbClr val="C5FBCA"/>
    <a:srgbClr val="86A8FE"/>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DBA7F-61E4-4485-ADAD-BA776FF4B5FB}" v="2" dt="2021-03-15T13:21:26.433"/>
    <p1510:client id="{FD3D8249-D6BD-B0E7-BE65-E9217A290F90}" v="139" dt="2021-03-15T10:53:15.24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01" autoAdjust="0"/>
  </p:normalViewPr>
  <p:slideViewPr>
    <p:cSldViewPr snapToGrid="0">
      <p:cViewPr varScale="1">
        <p:scale>
          <a:sx n="56" d="100"/>
          <a:sy n="56" d="100"/>
        </p:scale>
        <p:origin x="2083" y="38"/>
      </p:cViewPr>
      <p:guideLst>
        <p:guide orient="horz" pos="3067"/>
        <p:guide pos="3097"/>
        <p:guide pos="421"/>
        <p:guide pos="5819"/>
        <p:guide orient="horz" pos="981"/>
        <p:guide orient="horz" pos="39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Westberg" userId="a3b65071-ff42-4326-a898-600f8a8d59de" providerId="ADAL" clId="{E17DBA7F-61E4-4485-ADAD-BA776FF4B5FB}"/>
    <pc:docChg chg="custSel addSld modSld">
      <pc:chgData name="Sara Westberg" userId="a3b65071-ff42-4326-a898-600f8a8d59de" providerId="ADAL" clId="{E17DBA7F-61E4-4485-ADAD-BA776FF4B5FB}" dt="2021-03-15T13:23:06.248" v="258" actId="20577"/>
      <pc:docMkLst>
        <pc:docMk/>
      </pc:docMkLst>
      <pc:sldChg chg="modSp mod">
        <pc:chgData name="Sara Westberg" userId="a3b65071-ff42-4326-a898-600f8a8d59de" providerId="ADAL" clId="{E17DBA7F-61E4-4485-ADAD-BA776FF4B5FB}" dt="2021-03-15T13:19:35.954" v="3" actId="27636"/>
        <pc:sldMkLst>
          <pc:docMk/>
          <pc:sldMk cId="1957146568" sldId="3738"/>
        </pc:sldMkLst>
        <pc:spChg chg="mod">
          <ac:chgData name="Sara Westberg" userId="a3b65071-ff42-4326-a898-600f8a8d59de" providerId="ADAL" clId="{E17DBA7F-61E4-4485-ADAD-BA776FF4B5FB}" dt="2021-03-15T13:19:35.954" v="3" actId="27636"/>
          <ac:spMkLst>
            <pc:docMk/>
            <pc:sldMk cId="1957146568" sldId="3738"/>
            <ac:spMk id="16" creationId="{05CE2581-96B6-4480-9CEC-DDA3DDDB91A2}"/>
          </ac:spMkLst>
        </pc:spChg>
      </pc:sldChg>
      <pc:sldChg chg="addSp modSp mod modAnim modNotesTx">
        <pc:chgData name="Sara Westberg" userId="a3b65071-ff42-4326-a898-600f8a8d59de" providerId="ADAL" clId="{E17DBA7F-61E4-4485-ADAD-BA776FF4B5FB}" dt="2021-03-15T13:20:34.924" v="134" actId="20577"/>
        <pc:sldMkLst>
          <pc:docMk/>
          <pc:sldMk cId="3729489501" sldId="3744"/>
        </pc:sldMkLst>
        <pc:spChg chg="mod">
          <ac:chgData name="Sara Westberg" userId="a3b65071-ff42-4326-a898-600f8a8d59de" providerId="ADAL" clId="{E17DBA7F-61E4-4485-ADAD-BA776FF4B5FB}" dt="2021-03-15T13:18:18.173" v="1" actId="20577"/>
          <ac:spMkLst>
            <pc:docMk/>
            <pc:sldMk cId="3729489501" sldId="3744"/>
            <ac:spMk id="4" creationId="{3E56F59E-12B5-46E9-8EB9-82059F5BB7D6}"/>
          </ac:spMkLst>
        </pc:spChg>
        <pc:picChg chg="add mod">
          <ac:chgData name="Sara Westberg" userId="a3b65071-ff42-4326-a898-600f8a8d59de" providerId="ADAL" clId="{E17DBA7F-61E4-4485-ADAD-BA776FF4B5FB}" dt="2021-03-15T13:19:47.621" v="5" actId="14100"/>
          <ac:picMkLst>
            <pc:docMk/>
            <pc:sldMk cId="3729489501" sldId="3744"/>
            <ac:picMk id="3" creationId="{2D94ACBB-33BE-47C0-A02A-F801B7739B9A}"/>
          </ac:picMkLst>
        </pc:picChg>
      </pc:sldChg>
      <pc:sldChg chg="addSp modSp add mod modAnim modNotesTx">
        <pc:chgData name="Sara Westberg" userId="a3b65071-ff42-4326-a898-600f8a8d59de" providerId="ADAL" clId="{E17DBA7F-61E4-4485-ADAD-BA776FF4B5FB}" dt="2021-03-15T13:23:06.248" v="258" actId="20577"/>
        <pc:sldMkLst>
          <pc:docMk/>
          <pc:sldMk cId="2522626664" sldId="3749"/>
        </pc:sldMkLst>
        <pc:spChg chg="mod">
          <ac:chgData name="Sara Westberg" userId="a3b65071-ff42-4326-a898-600f8a8d59de" providerId="ADAL" clId="{E17DBA7F-61E4-4485-ADAD-BA776FF4B5FB}" dt="2021-03-15T13:20:48.086" v="135" actId="20577"/>
          <ac:spMkLst>
            <pc:docMk/>
            <pc:sldMk cId="2522626664" sldId="3749"/>
            <ac:spMk id="4" creationId="{3E56F59E-12B5-46E9-8EB9-82059F5BB7D6}"/>
          </ac:spMkLst>
        </pc:spChg>
        <pc:picChg chg="add mod">
          <ac:chgData name="Sara Westberg" userId="a3b65071-ff42-4326-a898-600f8a8d59de" providerId="ADAL" clId="{E17DBA7F-61E4-4485-ADAD-BA776FF4B5FB}" dt="2021-03-15T13:21:34.901" v="138" actId="14100"/>
          <ac:picMkLst>
            <pc:docMk/>
            <pc:sldMk cId="2522626664" sldId="3749"/>
            <ac:picMk id="3" creationId="{03985ACE-DCBA-4E12-B9FC-9631400172E4}"/>
          </ac:picMkLst>
        </pc:picChg>
      </pc:sldChg>
    </pc:docChg>
  </pc:docChgLst>
  <pc:docChgLst>
    <pc:chgData name="Sara Westberg" userId="S::sara@generationpep.se::a3b65071-ff42-4326-a898-600f8a8d59de" providerId="AD" clId="Web-{B6FB9D22-D99B-431F-AC57-F0C0CD1B5237}"/>
    <pc:docChg chg="modSld">
      <pc:chgData name="Sara Westberg" userId="S::sara@generationpep.se::a3b65071-ff42-4326-a898-600f8a8d59de" providerId="AD" clId="Web-{B6FB9D22-D99B-431F-AC57-F0C0CD1B5237}" dt="2020-10-23T09:33:57.532" v="3" actId="20577"/>
      <pc:docMkLst>
        <pc:docMk/>
      </pc:docMkLst>
      <pc:sldChg chg="modSp">
        <pc:chgData name="Sara Westberg" userId="S::sara@generationpep.se::a3b65071-ff42-4326-a898-600f8a8d59de" providerId="AD" clId="Web-{B6FB9D22-D99B-431F-AC57-F0C0CD1B5237}" dt="2020-10-23T09:33:57.532" v="2" actId="20577"/>
        <pc:sldMkLst>
          <pc:docMk/>
          <pc:sldMk cId="3960741574" sldId="3741"/>
        </pc:sldMkLst>
        <pc:spChg chg="mod">
          <ac:chgData name="Sara Westberg" userId="S::sara@generationpep.se::a3b65071-ff42-4326-a898-600f8a8d59de" providerId="AD" clId="Web-{B6FB9D22-D99B-431F-AC57-F0C0CD1B5237}" dt="2020-10-23T09:33:57.532" v="2" actId="20577"/>
          <ac:spMkLst>
            <pc:docMk/>
            <pc:sldMk cId="3960741574" sldId="3741"/>
            <ac:spMk id="4" creationId="{C4F38A81-44CA-4245-AE7B-EF90E1AEFE69}"/>
          </ac:spMkLst>
        </pc:spChg>
      </pc:sldChg>
    </pc:docChg>
  </pc:docChgLst>
  <pc:docChgLst>
    <pc:chgData name="Kajsa Djupfeldt" userId="5938f535-108f-4d59-9d10-42b5bf461327" providerId="ADAL" clId="{6F9CC197-8F5C-4D3E-ACA8-C5B73691AFDF}"/>
    <pc:docChg chg="custSel modSld">
      <pc:chgData name="Kajsa Djupfeldt" userId="5938f535-108f-4d59-9d10-42b5bf461327" providerId="ADAL" clId="{6F9CC197-8F5C-4D3E-ACA8-C5B73691AFDF}" dt="2020-10-27T15:49:33.813" v="19" actId="20577"/>
      <pc:docMkLst>
        <pc:docMk/>
      </pc:docMkLst>
      <pc:sldChg chg="modSp mod modClrScheme delCm chgLayout">
        <pc:chgData name="Kajsa Djupfeldt" userId="5938f535-108f-4d59-9d10-42b5bf461327" providerId="ADAL" clId="{6F9CC197-8F5C-4D3E-ACA8-C5B73691AFDF}" dt="2020-10-27T15:49:33.813" v="19" actId="20577"/>
        <pc:sldMkLst>
          <pc:docMk/>
          <pc:sldMk cId="4043937658" sldId="1346"/>
        </pc:sldMkLst>
        <pc:spChg chg="mod ord">
          <ac:chgData name="Kajsa Djupfeldt" userId="5938f535-108f-4d59-9d10-42b5bf461327" providerId="ADAL" clId="{6F9CC197-8F5C-4D3E-ACA8-C5B73691AFDF}" dt="2020-10-27T15:47:30.391" v="0" actId="700"/>
          <ac:spMkLst>
            <pc:docMk/>
            <pc:sldMk cId="4043937658" sldId="1346"/>
            <ac:spMk id="3" creationId="{DB9C1F5B-0394-4539-9A82-36EA069570AD}"/>
          </ac:spMkLst>
        </pc:spChg>
        <pc:spChg chg="mod ord">
          <ac:chgData name="Kajsa Djupfeldt" userId="5938f535-108f-4d59-9d10-42b5bf461327" providerId="ADAL" clId="{6F9CC197-8F5C-4D3E-ACA8-C5B73691AFDF}" dt="2020-10-27T15:47:36.116" v="1" actId="1076"/>
          <ac:spMkLst>
            <pc:docMk/>
            <pc:sldMk cId="4043937658" sldId="1346"/>
            <ac:spMk id="4" creationId="{AFFF546E-72D5-43B9-A739-A68F4E0ED9D9}"/>
          </ac:spMkLst>
        </pc:spChg>
        <pc:spChg chg="mod ord">
          <ac:chgData name="Kajsa Djupfeldt" userId="5938f535-108f-4d59-9d10-42b5bf461327" providerId="ADAL" clId="{6F9CC197-8F5C-4D3E-ACA8-C5B73691AFDF}" dt="2020-10-27T15:49:33.813" v="19" actId="20577"/>
          <ac:spMkLst>
            <pc:docMk/>
            <pc:sldMk cId="4043937658" sldId="1346"/>
            <ac:spMk id="14" creationId="{C7E69D22-08A1-4E71-B0AE-4C1CF922468C}"/>
          </ac:spMkLst>
        </pc:spChg>
      </pc:sldChg>
      <pc:sldChg chg="modSp mod modClrScheme delCm chgLayout">
        <pc:chgData name="Kajsa Djupfeldt" userId="5938f535-108f-4d59-9d10-42b5bf461327" providerId="ADAL" clId="{6F9CC197-8F5C-4D3E-ACA8-C5B73691AFDF}" dt="2020-10-27T15:49:17.731" v="16"/>
        <pc:sldMkLst>
          <pc:docMk/>
          <pc:sldMk cId="1957146568" sldId="3738"/>
        </pc:sldMkLst>
        <pc:spChg chg="mod ord">
          <ac:chgData name="Kajsa Djupfeldt" userId="5938f535-108f-4d59-9d10-42b5bf461327" providerId="ADAL" clId="{6F9CC197-8F5C-4D3E-ACA8-C5B73691AFDF}" dt="2020-10-27T15:48:07.248" v="5" actId="700"/>
          <ac:spMkLst>
            <pc:docMk/>
            <pc:sldMk cId="1957146568" sldId="3738"/>
            <ac:spMk id="2" creationId="{60B0EB68-3EF1-48A4-B474-4D351459F5DF}"/>
          </ac:spMkLst>
        </pc:spChg>
        <pc:spChg chg="mod ord">
          <ac:chgData name="Kajsa Djupfeldt" userId="5938f535-108f-4d59-9d10-42b5bf461327" providerId="ADAL" clId="{6F9CC197-8F5C-4D3E-ACA8-C5B73691AFDF}" dt="2020-10-27T15:49:10.032" v="15" actId="14100"/>
          <ac:spMkLst>
            <pc:docMk/>
            <pc:sldMk cId="1957146568" sldId="3738"/>
            <ac:spMk id="4" creationId="{3E56F59E-12B5-46E9-8EB9-82059F5BB7D6}"/>
          </ac:spMkLst>
        </pc:spChg>
        <pc:spChg chg="mod ord">
          <ac:chgData name="Kajsa Djupfeldt" userId="5938f535-108f-4d59-9d10-42b5bf461327" providerId="ADAL" clId="{6F9CC197-8F5C-4D3E-ACA8-C5B73691AFDF}" dt="2020-10-27T15:48:13.423" v="7" actId="20577"/>
          <ac:spMkLst>
            <pc:docMk/>
            <pc:sldMk cId="1957146568" sldId="3738"/>
            <ac:spMk id="16" creationId="{05CE2581-96B6-4480-9CEC-DDA3DDDB91A2}"/>
          </ac:spMkLst>
        </pc:spChg>
      </pc:sldChg>
      <pc:sldChg chg="modSp mod modClrScheme delCm chgLayout">
        <pc:chgData name="Kajsa Djupfeldt" userId="5938f535-108f-4d59-9d10-42b5bf461327" providerId="ADAL" clId="{6F9CC197-8F5C-4D3E-ACA8-C5B73691AFDF}" dt="2020-10-27T15:49:22.479" v="17"/>
        <pc:sldMkLst>
          <pc:docMk/>
          <pc:sldMk cId="3875531288" sldId="3743"/>
        </pc:sldMkLst>
        <pc:spChg chg="mod ord">
          <ac:chgData name="Kajsa Djupfeldt" userId="5938f535-108f-4d59-9d10-42b5bf461327" providerId="ADAL" clId="{6F9CC197-8F5C-4D3E-ACA8-C5B73691AFDF}" dt="2020-10-27T15:48:25.921" v="8" actId="700"/>
          <ac:spMkLst>
            <pc:docMk/>
            <pc:sldMk cId="3875531288" sldId="3743"/>
            <ac:spMk id="3" creationId="{A17D9A7C-3111-47DF-9CB0-400354385951}"/>
          </ac:spMkLst>
        </pc:spChg>
        <pc:spChg chg="mod ord">
          <ac:chgData name="Kajsa Djupfeldt" userId="5938f535-108f-4d59-9d10-42b5bf461327" providerId="ADAL" clId="{6F9CC197-8F5C-4D3E-ACA8-C5B73691AFDF}" dt="2020-10-27T15:48:46.594" v="12" actId="1076"/>
          <ac:spMkLst>
            <pc:docMk/>
            <pc:sldMk cId="3875531288" sldId="3743"/>
            <ac:spMk id="4" creationId="{3E56F59E-12B5-46E9-8EB9-82059F5BB7D6}"/>
          </ac:spMkLst>
        </pc:spChg>
        <pc:spChg chg="mod ord">
          <ac:chgData name="Kajsa Djupfeldt" userId="5938f535-108f-4d59-9d10-42b5bf461327" providerId="ADAL" clId="{6F9CC197-8F5C-4D3E-ACA8-C5B73691AFDF}" dt="2020-10-27T15:48:46.594" v="12" actId="1076"/>
          <ac:spMkLst>
            <pc:docMk/>
            <pc:sldMk cId="3875531288" sldId="3743"/>
            <ac:spMk id="8" creationId="{13832497-2580-4CDC-823E-CFE7AA88762F}"/>
          </ac:spMkLst>
        </pc:spChg>
      </pc:sldChg>
    </pc:docChg>
  </pc:docChgLst>
  <pc:docChgLst>
    <pc:chgData name="Sara Westberg" userId="S::sara@generationpep.se::a3b65071-ff42-4326-a898-600f8a8d59de" providerId="AD" clId="Web-{FD3D8249-D6BD-B0E7-BE65-E9217A290F90}"/>
    <pc:docChg chg="modSld">
      <pc:chgData name="Sara Westberg" userId="S::sara@generationpep.se::a3b65071-ff42-4326-a898-600f8a8d59de" providerId="AD" clId="Web-{FD3D8249-D6BD-B0E7-BE65-E9217A290F90}" dt="2021-03-15T10:53:09.336" v="1125"/>
      <pc:docMkLst>
        <pc:docMk/>
      </pc:docMkLst>
      <pc:sldChg chg="modNotes">
        <pc:chgData name="Sara Westberg" userId="S::sara@generationpep.se::a3b65071-ff42-4326-a898-600f8a8d59de" providerId="AD" clId="Web-{FD3D8249-D6BD-B0E7-BE65-E9217A290F90}" dt="2021-03-15T10:32:18.415" v="197"/>
        <pc:sldMkLst>
          <pc:docMk/>
          <pc:sldMk cId="885114046" sldId="332"/>
        </pc:sldMkLst>
      </pc:sldChg>
      <pc:sldChg chg="modNotes">
        <pc:chgData name="Sara Westberg" userId="S::sara@generationpep.se::a3b65071-ff42-4326-a898-600f8a8d59de" providerId="AD" clId="Web-{FD3D8249-D6BD-B0E7-BE65-E9217A290F90}" dt="2021-03-15T10:35:09.732" v="319"/>
        <pc:sldMkLst>
          <pc:docMk/>
          <pc:sldMk cId="3931148478" sldId="1292"/>
        </pc:sldMkLst>
      </pc:sldChg>
      <pc:sldChg chg="modNotes">
        <pc:chgData name="Sara Westberg" userId="S::sara@generationpep.se::a3b65071-ff42-4326-a898-600f8a8d59de" providerId="AD" clId="Web-{FD3D8249-D6BD-B0E7-BE65-E9217A290F90}" dt="2021-03-15T10:40:15.520" v="541"/>
        <pc:sldMkLst>
          <pc:docMk/>
          <pc:sldMk cId="4043937658" sldId="1346"/>
        </pc:sldMkLst>
      </pc:sldChg>
      <pc:sldChg chg="modNotes">
        <pc:chgData name="Sara Westberg" userId="S::sara@generationpep.se::a3b65071-ff42-4326-a898-600f8a8d59de" providerId="AD" clId="Web-{FD3D8249-D6BD-B0E7-BE65-E9217A290F90}" dt="2021-03-15T10:41:57.429" v="667"/>
        <pc:sldMkLst>
          <pc:docMk/>
          <pc:sldMk cId="298563010" sldId="1370"/>
        </pc:sldMkLst>
      </pc:sldChg>
      <pc:sldChg chg="modSp modNotes">
        <pc:chgData name="Sara Westberg" userId="S::sara@generationpep.se::a3b65071-ff42-4326-a898-600f8a8d59de" providerId="AD" clId="Web-{FD3D8249-D6BD-B0E7-BE65-E9217A290F90}" dt="2021-03-15T10:51:57.568" v="1035"/>
        <pc:sldMkLst>
          <pc:docMk/>
          <pc:sldMk cId="1957146568" sldId="3738"/>
        </pc:sldMkLst>
        <pc:spChg chg="mod">
          <ac:chgData name="Sara Westberg" userId="S::sara@generationpep.se::a3b65071-ff42-4326-a898-600f8a8d59de" providerId="AD" clId="Web-{FD3D8249-D6BD-B0E7-BE65-E9217A290F90}" dt="2021-03-15T10:51:15.348" v="1034" actId="20577"/>
          <ac:spMkLst>
            <pc:docMk/>
            <pc:sldMk cId="1957146568" sldId="3738"/>
            <ac:spMk id="16" creationId="{05CE2581-96B6-4480-9CEC-DDA3DDDB91A2}"/>
          </ac:spMkLst>
        </pc:spChg>
      </pc:sldChg>
      <pc:sldChg chg="modNotes">
        <pc:chgData name="Sara Westberg" userId="S::sara@generationpep.se::a3b65071-ff42-4326-a898-600f8a8d59de" providerId="AD" clId="Web-{FD3D8249-D6BD-B0E7-BE65-E9217A290F90}" dt="2021-03-15T10:46:38.982" v="948"/>
        <pc:sldMkLst>
          <pc:docMk/>
          <pc:sldMk cId="3955046003" sldId="3739"/>
        </pc:sldMkLst>
      </pc:sldChg>
      <pc:sldChg chg="modNotes">
        <pc:chgData name="Sara Westberg" userId="S::sara@generationpep.se::a3b65071-ff42-4326-a898-600f8a8d59de" providerId="AD" clId="Web-{FD3D8249-D6BD-B0E7-BE65-E9217A290F90}" dt="2021-03-15T10:42:54.789" v="771"/>
        <pc:sldMkLst>
          <pc:docMk/>
          <pc:sldMk cId="418218785" sldId="3740"/>
        </pc:sldMkLst>
      </pc:sldChg>
      <pc:sldChg chg="modNotes">
        <pc:chgData name="Sara Westberg" userId="S::sara@generationpep.se::a3b65071-ff42-4326-a898-600f8a8d59de" providerId="AD" clId="Web-{FD3D8249-D6BD-B0E7-BE65-E9217A290F90}" dt="2021-03-15T10:30:14.974" v="64"/>
        <pc:sldMkLst>
          <pc:docMk/>
          <pc:sldMk cId="3960741574" sldId="3741"/>
        </pc:sldMkLst>
      </pc:sldChg>
      <pc:sldChg chg="modNotes">
        <pc:chgData name="Sara Westberg" userId="S::sara@generationpep.se::a3b65071-ff42-4326-a898-600f8a8d59de" providerId="AD" clId="Web-{FD3D8249-D6BD-B0E7-BE65-E9217A290F90}" dt="2021-03-15T10:53:09.336" v="1125"/>
        <pc:sldMkLst>
          <pc:docMk/>
          <pc:sldMk cId="3875531288" sldId="3743"/>
        </pc:sldMkLst>
      </pc:sldChg>
      <pc:sldChg chg="modNotes">
        <pc:chgData name="Sara Westberg" userId="S::sara@generationpep.se::a3b65071-ff42-4326-a898-600f8a8d59de" providerId="AD" clId="Web-{FD3D8249-D6BD-B0E7-BE65-E9217A290F90}" dt="2021-03-15T10:44:33.807" v="873"/>
        <pc:sldMkLst>
          <pc:docMk/>
          <pc:sldMk cId="3729489501" sldId="3744"/>
        </pc:sldMkLst>
      </pc:sldChg>
      <pc:sldChg chg="modNotes">
        <pc:chgData name="Sara Westberg" userId="S::sara@generationpep.se::a3b65071-ff42-4326-a898-600f8a8d59de" providerId="AD" clId="Web-{FD3D8249-D6BD-B0E7-BE65-E9217A290F90}" dt="2021-03-15T10:37:27" v="370"/>
        <pc:sldMkLst>
          <pc:docMk/>
          <pc:sldMk cId="232436083" sldId="3745"/>
        </pc:sldMkLst>
      </pc:sldChg>
      <pc:sldChg chg="modNotes">
        <pc:chgData name="Sara Westberg" userId="S::sara@generationpep.se::a3b65071-ff42-4326-a898-600f8a8d59de" providerId="AD" clId="Web-{FD3D8249-D6BD-B0E7-BE65-E9217A290F90}" dt="2021-03-15T10:29:41.802" v="57"/>
        <pc:sldMkLst>
          <pc:docMk/>
          <pc:sldMk cId="37300694" sldId="3747"/>
        </pc:sldMkLst>
      </pc:sldChg>
      <pc:sldChg chg="modNotes">
        <pc:chgData name="Sara Westberg" userId="S::sara@generationpep.se::a3b65071-ff42-4326-a898-600f8a8d59de" providerId="AD" clId="Web-{FD3D8249-D6BD-B0E7-BE65-E9217A290F90}" dt="2021-03-15T10:45:17.059" v="908"/>
        <pc:sldMkLst>
          <pc:docMk/>
          <pc:sldMk cId="4254638480" sldId="3748"/>
        </pc:sldMkLst>
      </pc:sldChg>
    </pc:docChg>
  </pc:docChgLst>
  <pc:docChgLst>
    <pc:chgData name="Emma Blomdahl Wahlberg" userId="S::emma@generationpep.se::34e85206-e9dc-4742-ab63-970068b64822" providerId="AD" clId="Web-{28C7C12C-9570-4077-A096-8B175F5D7D12}"/>
    <pc:docChg chg="mod">
      <pc:chgData name="Emma Blomdahl Wahlberg" userId="S::emma@generationpep.se::34e85206-e9dc-4742-ab63-970068b64822" providerId="AD" clId="Web-{28C7C12C-9570-4077-A096-8B175F5D7D12}" dt="2020-10-27T09:36:03.333" v="3"/>
      <pc:docMkLst>
        <pc:docMk/>
      </pc:docMkLst>
      <pc:sldChg chg="addCm">
        <pc:chgData name="Emma Blomdahl Wahlberg" userId="S::emma@generationpep.se::34e85206-e9dc-4742-ab63-970068b64822" providerId="AD" clId="Web-{28C7C12C-9570-4077-A096-8B175F5D7D12}" dt="2020-10-27T09:35:40.598" v="1"/>
        <pc:sldMkLst>
          <pc:docMk/>
          <pc:sldMk cId="4043937658" sldId="1346"/>
        </pc:sldMkLst>
      </pc:sldChg>
      <pc:sldChg chg="addCm">
        <pc:chgData name="Emma Blomdahl Wahlberg" userId="S::emma@generationpep.se::34e85206-e9dc-4742-ab63-970068b64822" providerId="AD" clId="Web-{28C7C12C-9570-4077-A096-8B175F5D7D12}" dt="2020-10-27T09:35:54.395" v="2"/>
        <pc:sldMkLst>
          <pc:docMk/>
          <pc:sldMk cId="1957146568" sldId="3738"/>
        </pc:sldMkLst>
      </pc:sldChg>
      <pc:sldChg chg="addCm">
        <pc:chgData name="Emma Blomdahl Wahlberg" userId="S::emma@generationpep.se::34e85206-e9dc-4742-ab63-970068b64822" providerId="AD" clId="Web-{28C7C12C-9570-4077-A096-8B175F5D7D12}" dt="2020-10-27T09:36:03.333" v="3"/>
        <pc:sldMkLst>
          <pc:docMk/>
          <pc:sldMk cId="3875531288" sldId="3743"/>
        </pc:sldMkLst>
      </pc:sldChg>
    </pc:docChg>
  </pc:docChgLst>
  <pc:docChgLst>
    <pc:chgData name="Sara Westberg" userId="S::sara@generationpep.se::a3b65071-ff42-4326-a898-600f8a8d59de" providerId="AD" clId="Web-{1C3F4769-EB5E-896F-793E-22D04689901C}"/>
    <pc:docChg chg="modSld">
      <pc:chgData name="Sara Westberg" userId="S::sara@generationpep.se::a3b65071-ff42-4326-a898-600f8a8d59de" providerId="AD" clId="Web-{1C3F4769-EB5E-896F-793E-22D04689901C}" dt="2020-10-26T13:51:32.023" v="896"/>
      <pc:docMkLst>
        <pc:docMk/>
      </pc:docMkLst>
      <pc:sldChg chg="modNotes">
        <pc:chgData name="Sara Westberg" userId="S::sara@generationpep.se::a3b65071-ff42-4326-a898-600f8a8d59de" providerId="AD" clId="Web-{1C3F4769-EB5E-896F-793E-22D04689901C}" dt="2020-10-26T13:32:09.418" v="200"/>
        <pc:sldMkLst>
          <pc:docMk/>
          <pc:sldMk cId="885114046" sldId="332"/>
        </pc:sldMkLst>
      </pc:sldChg>
      <pc:sldChg chg="modNotes">
        <pc:chgData name="Sara Westberg" userId="S::sara@generationpep.se::a3b65071-ff42-4326-a898-600f8a8d59de" providerId="AD" clId="Web-{1C3F4769-EB5E-896F-793E-22D04689901C}" dt="2020-10-26T13:30:11.556" v="78"/>
        <pc:sldMkLst>
          <pc:docMk/>
          <pc:sldMk cId="2987166557" sldId="414"/>
        </pc:sldMkLst>
      </pc:sldChg>
      <pc:sldChg chg="modNotes">
        <pc:chgData name="Sara Westberg" userId="S::sara@generationpep.se::a3b65071-ff42-4326-a898-600f8a8d59de" providerId="AD" clId="Web-{1C3F4769-EB5E-896F-793E-22D04689901C}" dt="2020-10-26T13:38:30.458" v="402"/>
        <pc:sldMkLst>
          <pc:docMk/>
          <pc:sldMk cId="3931148478" sldId="1292"/>
        </pc:sldMkLst>
      </pc:sldChg>
      <pc:sldChg chg="modNotes">
        <pc:chgData name="Sara Westberg" userId="S::sara@generationpep.se::a3b65071-ff42-4326-a898-600f8a8d59de" providerId="AD" clId="Web-{1C3F4769-EB5E-896F-793E-22D04689901C}" dt="2020-10-26T13:40:10.101" v="480"/>
        <pc:sldMkLst>
          <pc:docMk/>
          <pc:sldMk cId="2879746570" sldId="1316"/>
        </pc:sldMkLst>
      </pc:sldChg>
      <pc:sldChg chg="modNotes">
        <pc:chgData name="Sara Westberg" userId="S::sara@generationpep.se::a3b65071-ff42-4326-a898-600f8a8d59de" providerId="AD" clId="Web-{1C3F4769-EB5E-896F-793E-22D04689901C}" dt="2020-10-26T13:44:15.654" v="614"/>
        <pc:sldMkLst>
          <pc:docMk/>
          <pc:sldMk cId="3733543813" sldId="1336"/>
        </pc:sldMkLst>
      </pc:sldChg>
      <pc:sldChg chg="modNotes">
        <pc:chgData name="Sara Westberg" userId="S::sara@generationpep.se::a3b65071-ff42-4326-a898-600f8a8d59de" providerId="AD" clId="Web-{1C3F4769-EB5E-896F-793E-22D04689901C}" dt="2020-10-26T13:51:09.882" v="891"/>
        <pc:sldMkLst>
          <pc:docMk/>
          <pc:sldMk cId="2513644012" sldId="1365"/>
        </pc:sldMkLst>
      </pc:sldChg>
      <pc:sldChg chg="modNotes">
        <pc:chgData name="Sara Westberg" userId="S::sara@generationpep.se::a3b65071-ff42-4326-a898-600f8a8d59de" providerId="AD" clId="Web-{1C3F4769-EB5E-896F-793E-22D04689901C}" dt="2020-10-26T13:51:32.023" v="896"/>
        <pc:sldMkLst>
          <pc:docMk/>
          <pc:sldMk cId="2903189112" sldId="1368"/>
        </pc:sldMkLst>
      </pc:sldChg>
      <pc:sldChg chg="modNotes">
        <pc:chgData name="Sara Westberg" userId="S::sara@generationpep.se::a3b65071-ff42-4326-a898-600f8a8d59de" providerId="AD" clId="Web-{1C3F4769-EB5E-896F-793E-22D04689901C}" dt="2020-10-26T13:45:53.344" v="616"/>
        <pc:sldMkLst>
          <pc:docMk/>
          <pc:sldMk cId="298563010" sldId="1370"/>
        </pc:sldMkLst>
      </pc:sldChg>
      <pc:sldChg chg="modNotes">
        <pc:chgData name="Sara Westberg" userId="S::sara@generationpep.se::a3b65071-ff42-4326-a898-600f8a8d59de" providerId="AD" clId="Web-{1C3F4769-EB5E-896F-793E-22D04689901C}" dt="2020-10-26T13:31:25.605" v="178"/>
        <pc:sldMkLst>
          <pc:docMk/>
          <pc:sldMk cId="3960741574" sldId="3741"/>
        </pc:sldMkLst>
      </pc:sldChg>
      <pc:sldChg chg="modNotes">
        <pc:chgData name="Sara Westberg" userId="S::sara@generationpep.se::a3b65071-ff42-4326-a898-600f8a8d59de" providerId="AD" clId="Web-{1C3F4769-EB5E-896F-793E-22D04689901C}" dt="2020-10-26T13:49:28.395" v="853"/>
        <pc:sldMkLst>
          <pc:docMk/>
          <pc:sldMk cId="232436083" sldId="3745"/>
        </pc:sldMkLst>
      </pc:sldChg>
    </pc:docChg>
  </pc:docChgLst>
  <pc:docChgLst>
    <pc:chgData name="Kajsa Djupfeldt" userId="S::kajsa@generationpep.se::5938f535-108f-4d59-9d10-42b5bf461327" providerId="AD" clId="Web-{4F843896-5301-20D7-4690-321EA4E43113}"/>
    <pc:docChg chg="addSld delSld modSld">
      <pc:chgData name="Kajsa Djupfeldt" userId="S::kajsa@generationpep.se::5938f535-108f-4d59-9d10-42b5bf461327" providerId="AD" clId="Web-{4F843896-5301-20D7-4690-321EA4E43113}" dt="2020-11-02T09:59:26.810" v="129" actId="14100"/>
      <pc:docMkLst>
        <pc:docMk/>
      </pc:docMkLst>
      <pc:sldChg chg="addSp delSp modSp del mod setBg">
        <pc:chgData name="Kajsa Djupfeldt" userId="S::kajsa@generationpep.se::5938f535-108f-4d59-9d10-42b5bf461327" providerId="AD" clId="Web-{4F843896-5301-20D7-4690-321EA4E43113}" dt="2020-11-02T09:49:04.058" v="108"/>
        <pc:sldMkLst>
          <pc:docMk/>
          <pc:sldMk cId="3157869828" sldId="3746"/>
        </pc:sldMkLst>
        <pc:spChg chg="del mod">
          <ac:chgData name="Kajsa Djupfeldt" userId="S::kajsa@generationpep.se::5938f535-108f-4d59-9d10-42b5bf461327" providerId="AD" clId="Web-{4F843896-5301-20D7-4690-321EA4E43113}" dt="2020-11-02T09:44:34.098" v="65"/>
          <ac:spMkLst>
            <pc:docMk/>
            <pc:sldMk cId="3157869828" sldId="3746"/>
            <ac:spMk id="2" creationId="{3D7A85F3-0D3E-4FE0-B1A5-FBAAAE3344BE}"/>
          </ac:spMkLst>
        </pc:spChg>
        <pc:spChg chg="del mod">
          <ac:chgData name="Kajsa Djupfeldt" userId="S::kajsa@generationpep.se::5938f535-108f-4d59-9d10-42b5bf461327" providerId="AD" clId="Web-{4F843896-5301-20D7-4690-321EA4E43113}" dt="2020-11-02T09:44:43.036" v="69"/>
          <ac:spMkLst>
            <pc:docMk/>
            <pc:sldMk cId="3157869828" sldId="3746"/>
            <ac:spMk id="3" creationId="{F3CEACD6-52BB-4DD3-907E-E18AB202B5B9}"/>
          </ac:spMkLst>
        </pc:spChg>
        <pc:spChg chg="mod ord">
          <ac:chgData name="Kajsa Djupfeldt" userId="S::kajsa@generationpep.se::5938f535-108f-4d59-9d10-42b5bf461327" providerId="AD" clId="Web-{4F843896-5301-20D7-4690-321EA4E43113}" dt="2020-11-02T09:45:53.100" v="88"/>
          <ac:spMkLst>
            <pc:docMk/>
            <pc:sldMk cId="3157869828" sldId="3746"/>
            <ac:spMk id="4" creationId="{4587C6F2-18C3-4D4B-8895-BC0F24EC771B}"/>
          </ac:spMkLst>
        </pc:spChg>
        <pc:spChg chg="add del mod">
          <ac:chgData name="Kajsa Djupfeldt" userId="S::kajsa@generationpep.se::5938f535-108f-4d59-9d10-42b5bf461327" providerId="AD" clId="Web-{4F843896-5301-20D7-4690-321EA4E43113}" dt="2020-11-02T09:44:39.770" v="68"/>
          <ac:spMkLst>
            <pc:docMk/>
            <pc:sldMk cId="3157869828" sldId="3746"/>
            <ac:spMk id="14" creationId="{4B159F27-DA67-4434-A650-4C6C0245C6A6}"/>
          </ac:spMkLst>
        </pc:spChg>
        <pc:spChg chg="add del mod">
          <ac:chgData name="Kajsa Djupfeldt" userId="S::kajsa@generationpep.se::5938f535-108f-4d59-9d10-42b5bf461327" providerId="AD" clId="Web-{4F843896-5301-20D7-4690-321EA4E43113}" dt="2020-11-02T09:44:50.880" v="72"/>
          <ac:spMkLst>
            <pc:docMk/>
            <pc:sldMk cId="3157869828" sldId="3746"/>
            <ac:spMk id="16" creationId="{D1D86BFC-3019-4650-8A18-5F4178FEA60D}"/>
          </ac:spMkLst>
        </pc:spChg>
        <pc:spChg chg="add del">
          <ac:chgData name="Kajsa Djupfeldt" userId="S::kajsa@generationpep.se::5938f535-108f-4d59-9d10-42b5bf461327" providerId="AD" clId="Web-{4F843896-5301-20D7-4690-321EA4E43113}" dt="2020-11-02T09:44:50.880" v="72"/>
          <ac:spMkLst>
            <pc:docMk/>
            <pc:sldMk cId="3157869828" sldId="3746"/>
            <ac:spMk id="17" creationId="{87CC2527-562A-4F69-B487-4371E5B243E7}"/>
          </ac:spMkLst>
        </pc:spChg>
        <pc:spChg chg="add del mod">
          <ac:chgData name="Kajsa Djupfeldt" userId="S::kajsa@generationpep.se::5938f535-108f-4d59-9d10-42b5bf461327" providerId="AD" clId="Web-{4F843896-5301-20D7-4690-321EA4E43113}" dt="2020-11-02T09:45:16.224" v="76"/>
          <ac:spMkLst>
            <pc:docMk/>
            <pc:sldMk cId="3157869828" sldId="3746"/>
            <ac:spMk id="20" creationId="{46B76AAF-C7FA-4E6C-8128-000425D85C75}"/>
          </ac:spMkLst>
        </pc:spChg>
        <pc:spChg chg="add del">
          <ac:chgData name="Kajsa Djupfeldt" userId="S::kajsa@generationpep.se::5938f535-108f-4d59-9d10-42b5bf461327" providerId="AD" clId="Web-{4F843896-5301-20D7-4690-321EA4E43113}" dt="2020-11-02T09:45:53.100" v="88"/>
          <ac:spMkLst>
            <pc:docMk/>
            <pc:sldMk cId="3157869828" sldId="3746"/>
            <ac:spMk id="21" creationId="{A254D376-7060-4491-9779-FC35E62F3F6F}"/>
          </ac:spMkLst>
        </pc:spChg>
        <pc:spChg chg="add del">
          <ac:chgData name="Kajsa Djupfeldt" userId="S::kajsa@generationpep.se::5938f535-108f-4d59-9d10-42b5bf461327" providerId="AD" clId="Web-{4F843896-5301-20D7-4690-321EA4E43113}" dt="2020-11-02T09:44:50.864" v="71"/>
          <ac:spMkLst>
            <pc:docMk/>
            <pc:sldMk cId="3157869828" sldId="3746"/>
            <ac:spMk id="24" creationId="{74426AB7-D619-4515-962A-BC83909EC015}"/>
          </ac:spMkLst>
        </pc:spChg>
        <pc:spChg chg="add del">
          <ac:chgData name="Kajsa Djupfeldt" userId="S::kajsa@generationpep.se::5938f535-108f-4d59-9d10-42b5bf461327" providerId="AD" clId="Web-{4F843896-5301-20D7-4690-321EA4E43113}" dt="2020-11-02T09:44:50.864" v="71"/>
          <ac:spMkLst>
            <pc:docMk/>
            <pc:sldMk cId="3157869828" sldId="3746"/>
            <ac:spMk id="26" creationId="{DE47DF98-723F-4AAC-ABCF-CACBC438F78F}"/>
          </ac:spMkLst>
        </pc:spChg>
        <pc:spChg chg="add">
          <ac:chgData name="Kajsa Djupfeldt" userId="S::kajsa@generationpep.se::5938f535-108f-4d59-9d10-42b5bf461327" providerId="AD" clId="Web-{4F843896-5301-20D7-4690-321EA4E43113}" dt="2020-11-02T09:45:53.100" v="88"/>
          <ac:spMkLst>
            <pc:docMk/>
            <pc:sldMk cId="3157869828" sldId="3746"/>
            <ac:spMk id="30" creationId="{42A4FC2C-047E-45A5-965D-8E1E3BF09BC6}"/>
          </ac:spMkLst>
        </pc:spChg>
        <pc:picChg chg="add del mod">
          <ac:chgData name="Kajsa Djupfeldt" userId="S::kajsa@generationpep.se::5938f535-108f-4d59-9d10-42b5bf461327" providerId="AD" clId="Web-{4F843896-5301-20D7-4690-321EA4E43113}" dt="2020-11-02T09:13:57.595" v="14"/>
          <ac:picMkLst>
            <pc:docMk/>
            <pc:sldMk cId="3157869828" sldId="3746"/>
            <ac:picMk id="5" creationId="{FD431802-0C06-4409-972C-BFC7443ADEE6}"/>
          </ac:picMkLst>
        </pc:picChg>
        <pc:picChg chg="add del mod">
          <ac:chgData name="Kajsa Djupfeldt" userId="S::kajsa@generationpep.se::5938f535-108f-4d59-9d10-42b5bf461327" providerId="AD" clId="Web-{4F843896-5301-20D7-4690-321EA4E43113}" dt="2020-11-02T09:17:54.789" v="31"/>
          <ac:picMkLst>
            <pc:docMk/>
            <pc:sldMk cId="3157869828" sldId="3746"/>
            <ac:picMk id="6" creationId="{76B4CA06-C3C8-42C7-9F52-BC7CAC15870A}"/>
          </ac:picMkLst>
        </pc:picChg>
        <pc:picChg chg="add del mod">
          <ac:chgData name="Kajsa Djupfeldt" userId="S::kajsa@generationpep.se::5938f535-108f-4d59-9d10-42b5bf461327" providerId="AD" clId="Web-{4F843896-5301-20D7-4690-321EA4E43113}" dt="2020-11-02T09:17:54.789" v="30"/>
          <ac:picMkLst>
            <pc:docMk/>
            <pc:sldMk cId="3157869828" sldId="3746"/>
            <ac:picMk id="7" creationId="{43B61123-FDBF-472B-9FA0-8242A0E19157}"/>
          </ac:picMkLst>
        </pc:picChg>
        <pc:picChg chg="add del mod">
          <ac:chgData name="Kajsa Djupfeldt" userId="S::kajsa@generationpep.se::5938f535-108f-4d59-9d10-42b5bf461327" providerId="AD" clId="Web-{4F843896-5301-20D7-4690-321EA4E43113}" dt="2020-11-02T09:18:20.868" v="35"/>
          <ac:picMkLst>
            <pc:docMk/>
            <pc:sldMk cId="3157869828" sldId="3746"/>
            <ac:picMk id="8" creationId="{D5C35563-7A05-4A21-ADE3-D0F5BF1A3B56}"/>
          </ac:picMkLst>
        </pc:picChg>
        <pc:picChg chg="add del mod">
          <ac:chgData name="Kajsa Djupfeldt" userId="S::kajsa@generationpep.se::5938f535-108f-4d59-9d10-42b5bf461327" providerId="AD" clId="Web-{4F843896-5301-20D7-4690-321EA4E43113}" dt="2020-11-02T09:21:08.951" v="41"/>
          <ac:picMkLst>
            <pc:docMk/>
            <pc:sldMk cId="3157869828" sldId="3746"/>
            <ac:picMk id="9" creationId="{1E5BF8A5-E389-40C3-833F-0792520370EB}"/>
          </ac:picMkLst>
        </pc:picChg>
        <pc:picChg chg="add del mod">
          <ac:chgData name="Kajsa Djupfeldt" userId="S::kajsa@generationpep.se::5938f535-108f-4d59-9d10-42b5bf461327" providerId="AD" clId="Web-{4F843896-5301-20D7-4690-321EA4E43113}" dt="2020-11-02T09:27:00.570" v="52"/>
          <ac:picMkLst>
            <pc:docMk/>
            <pc:sldMk cId="3157869828" sldId="3746"/>
            <ac:picMk id="10" creationId="{47E700F6-B8BA-4641-9491-3E9D029BCFBA}"/>
          </ac:picMkLst>
        </pc:picChg>
        <pc:picChg chg="add del mod">
          <ac:chgData name="Kajsa Djupfeldt" userId="S::kajsa@generationpep.se::5938f535-108f-4d59-9d10-42b5bf461327" providerId="AD" clId="Web-{4F843896-5301-20D7-4690-321EA4E43113}" dt="2020-11-02T09:42:21.110" v="59"/>
          <ac:picMkLst>
            <pc:docMk/>
            <pc:sldMk cId="3157869828" sldId="3746"/>
            <ac:picMk id="11" creationId="{FF85CF21-4343-4F86-9180-AE43B8F704E3}"/>
          </ac:picMkLst>
        </pc:picChg>
        <pc:picChg chg="add del mod ord">
          <ac:chgData name="Kajsa Djupfeldt" userId="S::kajsa@generationpep.se::5938f535-108f-4d59-9d10-42b5bf461327" providerId="AD" clId="Web-{4F843896-5301-20D7-4690-321EA4E43113}" dt="2020-11-02T09:45:08.474" v="73"/>
          <ac:picMkLst>
            <pc:docMk/>
            <pc:sldMk cId="3157869828" sldId="3746"/>
            <ac:picMk id="12" creationId="{B17AB4B9-8236-4BF1-B282-F41705B5F06C}"/>
          </ac:picMkLst>
        </pc:picChg>
        <pc:picChg chg="add del mod ord">
          <ac:chgData name="Kajsa Djupfeldt" userId="S::kajsa@generationpep.se::5938f535-108f-4d59-9d10-42b5bf461327" providerId="AD" clId="Web-{4F843896-5301-20D7-4690-321EA4E43113}" dt="2020-11-02T09:45:13.318" v="75"/>
          <ac:picMkLst>
            <pc:docMk/>
            <pc:sldMk cId="3157869828" sldId="3746"/>
            <ac:picMk id="22" creationId="{7C360DFE-D5FC-4DA3-AFB0-E8A696B6C9B3}"/>
          </ac:picMkLst>
        </pc:picChg>
        <pc:picChg chg="add del mod">
          <ac:chgData name="Kajsa Djupfeldt" userId="S::kajsa@generationpep.se::5938f535-108f-4d59-9d10-42b5bf461327" providerId="AD" clId="Web-{4F843896-5301-20D7-4690-321EA4E43113}" dt="2020-11-02T09:45:20.599" v="78"/>
          <ac:picMkLst>
            <pc:docMk/>
            <pc:sldMk cId="3157869828" sldId="3746"/>
            <ac:picMk id="23" creationId="{B70E765B-51F7-413A-B9AF-F916F85D203D}"/>
          </ac:picMkLst>
        </pc:picChg>
        <pc:picChg chg="add del mod">
          <ac:chgData name="Kajsa Djupfeldt" userId="S::kajsa@generationpep.se::5938f535-108f-4d59-9d10-42b5bf461327" providerId="AD" clId="Web-{4F843896-5301-20D7-4690-321EA4E43113}" dt="2020-11-02T09:46:03.663" v="90"/>
          <ac:picMkLst>
            <pc:docMk/>
            <pc:sldMk cId="3157869828" sldId="3746"/>
            <ac:picMk id="25" creationId="{3813CB17-CD47-4CEE-84EB-EA5805EFB038}"/>
          </ac:picMkLst>
        </pc:picChg>
        <pc:picChg chg="add del mod">
          <ac:chgData name="Kajsa Djupfeldt" userId="S::kajsa@generationpep.se::5938f535-108f-4d59-9d10-42b5bf461327" providerId="AD" clId="Web-{4F843896-5301-20D7-4690-321EA4E43113}" dt="2020-11-02T09:46:14.570" v="92"/>
          <ac:picMkLst>
            <pc:docMk/>
            <pc:sldMk cId="3157869828" sldId="3746"/>
            <ac:picMk id="27" creationId="{611E51AD-02EE-43EF-A31E-295293CB1208}"/>
          </ac:picMkLst>
        </pc:picChg>
        <pc:picChg chg="add del mod">
          <ac:chgData name="Kajsa Djupfeldt" userId="S::kajsa@generationpep.se::5938f535-108f-4d59-9d10-42b5bf461327" providerId="AD" clId="Web-{4F843896-5301-20D7-4690-321EA4E43113}" dt="2020-11-02T09:47:30.118" v="97"/>
          <ac:picMkLst>
            <pc:docMk/>
            <pc:sldMk cId="3157869828" sldId="3746"/>
            <ac:picMk id="29" creationId="{502EDB52-50B3-4C7B-BADA-1706109F1F01}"/>
          </ac:picMkLst>
        </pc:picChg>
        <pc:picChg chg="add del mod">
          <ac:chgData name="Kajsa Djupfeldt" userId="S::kajsa@generationpep.se::5938f535-108f-4d59-9d10-42b5bf461327" providerId="AD" clId="Web-{4F843896-5301-20D7-4690-321EA4E43113}" dt="2020-11-02T09:48:11.026" v="100"/>
          <ac:picMkLst>
            <pc:docMk/>
            <pc:sldMk cId="3157869828" sldId="3746"/>
            <ac:picMk id="31" creationId="{9C2E7670-D004-4A51-98D6-691F53DFEA3F}"/>
          </ac:picMkLst>
        </pc:picChg>
        <pc:picChg chg="add mod">
          <ac:chgData name="Kajsa Djupfeldt" userId="S::kajsa@generationpep.se::5938f535-108f-4d59-9d10-42b5bf461327" providerId="AD" clId="Web-{4F843896-5301-20D7-4690-321EA4E43113}" dt="2020-11-02T09:48:55.074" v="107" actId="1076"/>
          <ac:picMkLst>
            <pc:docMk/>
            <pc:sldMk cId="3157869828" sldId="3746"/>
            <ac:picMk id="32" creationId="{9D90D5CB-1383-40AE-B621-C3D03EAFC043}"/>
          </ac:picMkLst>
        </pc:picChg>
        <pc:cxnChg chg="add del">
          <ac:chgData name="Kajsa Djupfeldt" userId="S::kajsa@generationpep.se::5938f535-108f-4d59-9d10-42b5bf461327" providerId="AD" clId="Web-{4F843896-5301-20D7-4690-321EA4E43113}" dt="2020-11-02T09:44:50.880" v="72"/>
          <ac:cxnSpMkLst>
            <pc:docMk/>
            <pc:sldMk cId="3157869828" sldId="3746"/>
            <ac:cxnSpMk id="19" creationId="{BCDAEC91-5BCE-4B55-9CC0-43EF94CB734B}"/>
          </ac:cxnSpMkLst>
        </pc:cxnChg>
        <pc:cxnChg chg="add del">
          <ac:chgData name="Kajsa Djupfeldt" userId="S::kajsa@generationpep.se::5938f535-108f-4d59-9d10-42b5bf461327" providerId="AD" clId="Web-{4F843896-5301-20D7-4690-321EA4E43113}" dt="2020-11-02T09:44:50.864" v="71"/>
          <ac:cxnSpMkLst>
            <pc:docMk/>
            <pc:sldMk cId="3157869828" sldId="3746"/>
            <ac:cxnSpMk id="28" creationId="{EA29FC7C-9308-4FDE-8DCA-405668055B0F}"/>
          </ac:cxnSpMkLst>
        </pc:cxnChg>
      </pc:sldChg>
      <pc:sldChg chg="addSp delSp modSp new">
        <pc:chgData name="Kajsa Djupfeldt" userId="S::kajsa@generationpep.se::5938f535-108f-4d59-9d10-42b5bf461327" providerId="AD" clId="Web-{4F843896-5301-20D7-4690-321EA4E43113}" dt="2020-11-02T09:59:26.810" v="129" actId="14100"/>
        <pc:sldMkLst>
          <pc:docMk/>
          <pc:sldMk cId="4254638480" sldId="3748"/>
        </pc:sldMkLst>
        <pc:picChg chg="add del mod">
          <ac:chgData name="Kajsa Djupfeldt" userId="S::kajsa@generationpep.se::5938f535-108f-4d59-9d10-42b5bf461327" providerId="AD" clId="Web-{4F843896-5301-20D7-4690-321EA4E43113}" dt="2020-11-02T09:52:42.908" v="117"/>
          <ac:picMkLst>
            <pc:docMk/>
            <pc:sldMk cId="4254638480" sldId="3748"/>
            <ac:picMk id="3" creationId="{9428A1E6-C130-4FAD-B03B-96C2059E59F6}"/>
          </ac:picMkLst>
        </pc:picChg>
        <pc:picChg chg="add del mod">
          <ac:chgData name="Kajsa Djupfeldt" userId="S::kajsa@generationpep.se::5938f535-108f-4d59-9d10-42b5bf461327" providerId="AD" clId="Web-{4F843896-5301-20D7-4690-321EA4E43113}" dt="2020-11-02T09:53:08.674" v="122"/>
          <ac:picMkLst>
            <pc:docMk/>
            <pc:sldMk cId="4254638480" sldId="3748"/>
            <ac:picMk id="4" creationId="{E7E49A75-B8DC-4358-88F1-3B9C63CE9A3A}"/>
          </ac:picMkLst>
        </pc:picChg>
        <pc:picChg chg="add del mod">
          <ac:chgData name="Kajsa Djupfeldt" userId="S::kajsa@generationpep.se::5938f535-108f-4d59-9d10-42b5bf461327" providerId="AD" clId="Web-{4F843896-5301-20D7-4690-321EA4E43113}" dt="2020-11-02T09:59:06.387" v="126"/>
          <ac:picMkLst>
            <pc:docMk/>
            <pc:sldMk cId="4254638480" sldId="3748"/>
            <ac:picMk id="5" creationId="{8E210320-EEEB-4862-8C64-BB0C64EA67A6}"/>
          </ac:picMkLst>
        </pc:picChg>
        <pc:picChg chg="add mod">
          <ac:chgData name="Kajsa Djupfeldt" userId="S::kajsa@generationpep.se::5938f535-108f-4d59-9d10-42b5bf461327" providerId="AD" clId="Web-{4F843896-5301-20D7-4690-321EA4E43113}" dt="2020-11-02T09:59:26.810" v="129" actId="14100"/>
          <ac:picMkLst>
            <pc:docMk/>
            <pc:sldMk cId="4254638480" sldId="3748"/>
            <ac:picMk id="6" creationId="{C3357A3F-FB09-4E45-8C03-634104274F21}"/>
          </ac:picMkLst>
        </pc:picChg>
      </pc:sldChg>
    </pc:docChg>
  </pc:docChgLst>
  <pc:docChgLst>
    <pc:chgData name="Emma Blomdahl Wahlberg" userId="34e85206-e9dc-4742-ab63-970068b64822" providerId="ADAL" clId="{EDC1531B-F458-4DEE-9C17-F8BF2E489DF2}"/>
    <pc:docChg chg="addSld">
      <pc:chgData name="Emma Blomdahl Wahlberg" userId="34e85206-e9dc-4742-ab63-970068b64822" providerId="ADAL" clId="{EDC1531B-F458-4DEE-9C17-F8BF2E489DF2}" dt="2020-10-28T08:38:51.785" v="0" actId="680"/>
      <pc:docMkLst>
        <pc:docMk/>
      </pc:docMkLst>
      <pc:sldChg chg="new">
        <pc:chgData name="Emma Blomdahl Wahlberg" userId="34e85206-e9dc-4742-ab63-970068b64822" providerId="ADAL" clId="{EDC1531B-F458-4DEE-9C17-F8BF2E489DF2}" dt="2020-10-28T08:38:51.785" v="0" actId="680"/>
        <pc:sldMkLst>
          <pc:docMk/>
          <pc:sldMk cId="37300694" sldId="3747"/>
        </pc:sldMkLst>
      </pc:sldChg>
    </pc:docChg>
  </pc:docChgLst>
  <pc:docChgLst>
    <pc:chgData name="Sara Westberg" userId="S::sara@generationpep.se::a3b65071-ff42-4326-a898-600f8a8d59de" providerId="AD" clId="Web-{26B689EC-E88F-4DA3-825E-CDD76DFFDCE3}"/>
    <pc:docChg chg="modSld">
      <pc:chgData name="Sara Westberg" userId="S::sara@generationpep.se::a3b65071-ff42-4326-a898-600f8a8d59de" providerId="AD" clId="Web-{26B689EC-E88F-4DA3-825E-CDD76DFFDCE3}" dt="2020-10-23T09:21:24.751" v="26"/>
      <pc:docMkLst>
        <pc:docMk/>
      </pc:docMkLst>
      <pc:sldChg chg="modNotes">
        <pc:chgData name="Sara Westberg" userId="S::sara@generationpep.se::a3b65071-ff42-4326-a898-600f8a8d59de" providerId="AD" clId="Web-{26B689EC-E88F-4DA3-825E-CDD76DFFDCE3}" dt="2020-10-23T09:21:24.751" v="26"/>
        <pc:sldMkLst>
          <pc:docMk/>
          <pc:sldMk cId="885114046" sldId="332"/>
        </pc:sldMkLst>
      </pc:sldChg>
      <pc:sldChg chg="modNotes">
        <pc:chgData name="Sara Westberg" userId="S::sara@generationpep.se::a3b65071-ff42-4326-a898-600f8a8d59de" providerId="AD" clId="Web-{26B689EC-E88F-4DA3-825E-CDD76DFFDCE3}" dt="2020-10-23T09:21:13.766" v="25"/>
        <pc:sldMkLst>
          <pc:docMk/>
          <pc:sldMk cId="3960741574" sldId="3741"/>
        </pc:sldMkLst>
      </pc:sldChg>
      <pc:sldChg chg="modNotes">
        <pc:chgData name="Sara Westberg" userId="S::sara@generationpep.se::a3b65071-ff42-4326-a898-600f8a8d59de" providerId="AD" clId="Web-{26B689EC-E88F-4DA3-825E-CDD76DFFDCE3}" dt="2020-10-23T09:20:06.390" v="21"/>
        <pc:sldMkLst>
          <pc:docMk/>
          <pc:sldMk cId="3729489501" sldId="3744"/>
        </pc:sldMkLst>
      </pc:sldChg>
    </pc:docChg>
  </pc:docChgLst>
  <pc:docChgLst>
    <pc:chgData name="Sara Westberg" userId="S::sara@generationpep.se::a3b65071-ff42-4326-a898-600f8a8d59de" providerId="AD" clId="Web-{6FC5E010-CFB6-09DE-34F1-E4E1ADF7C195}"/>
    <pc:docChg chg="modSld">
      <pc:chgData name="Sara Westberg" userId="S::sara@generationpep.se::a3b65071-ff42-4326-a898-600f8a8d59de" providerId="AD" clId="Web-{6FC5E010-CFB6-09DE-34F1-E4E1ADF7C195}" dt="2020-10-23T09:32:28.885" v="123"/>
      <pc:docMkLst>
        <pc:docMk/>
      </pc:docMkLst>
      <pc:sldChg chg="modNotes">
        <pc:chgData name="Sara Westberg" userId="S::sara@generationpep.se::a3b65071-ff42-4326-a898-600f8a8d59de" providerId="AD" clId="Web-{6FC5E010-CFB6-09DE-34F1-E4E1ADF7C195}" dt="2020-10-23T09:28:34.789" v="6"/>
        <pc:sldMkLst>
          <pc:docMk/>
          <pc:sldMk cId="885114046" sldId="332"/>
        </pc:sldMkLst>
      </pc:sldChg>
      <pc:sldChg chg="modNotes">
        <pc:chgData name="Sara Westberg" userId="S::sara@generationpep.se::a3b65071-ff42-4326-a898-600f8a8d59de" providerId="AD" clId="Web-{6FC5E010-CFB6-09DE-34F1-E4E1ADF7C195}" dt="2020-10-23T09:32:28.885" v="123"/>
        <pc:sldMkLst>
          <pc:docMk/>
          <pc:sldMk cId="3181954854" sldId="350"/>
        </pc:sldMkLst>
      </pc:sldChg>
      <pc:sldChg chg="modNotes">
        <pc:chgData name="Sara Westberg" userId="S::sara@generationpep.se::a3b65071-ff42-4326-a898-600f8a8d59de" providerId="AD" clId="Web-{6FC5E010-CFB6-09DE-34F1-E4E1ADF7C195}" dt="2020-10-23T09:29:44.133" v="21"/>
        <pc:sldMkLst>
          <pc:docMk/>
          <pc:sldMk cId="4043937658" sldId="1346"/>
        </pc:sldMkLst>
      </pc:sldChg>
      <pc:sldChg chg="modNotes">
        <pc:chgData name="Sara Westberg" userId="S::sara@generationpep.se::a3b65071-ff42-4326-a898-600f8a8d59de" providerId="AD" clId="Web-{6FC5E010-CFB6-09DE-34F1-E4E1ADF7C195}" dt="2020-10-23T09:31:25.743" v="60"/>
        <pc:sldMkLst>
          <pc:docMk/>
          <pc:sldMk cId="3875531288" sldId="3743"/>
        </pc:sldMkLst>
      </pc:sldChg>
      <pc:sldChg chg="modNotes">
        <pc:chgData name="Sara Westberg" userId="S::sara@generationpep.se::a3b65071-ff42-4326-a898-600f8a8d59de" providerId="AD" clId="Web-{6FC5E010-CFB6-09DE-34F1-E4E1ADF7C195}" dt="2020-10-23T09:27:48.101" v="1"/>
        <pc:sldMkLst>
          <pc:docMk/>
          <pc:sldMk cId="232436083" sldId="37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B8721ED-8BBC-4D90-A992-76230EFA1C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53C130C-E38F-41F6-BFEB-D0F079D844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BBC30-37CD-4E3A-9952-4CC9659BC3AE}" type="datetimeFigureOut">
              <a:rPr lang="sv-SE" smtClean="0"/>
              <a:t>2021-03-15</a:t>
            </a:fld>
            <a:endParaRPr lang="sv-SE"/>
          </a:p>
        </p:txBody>
      </p:sp>
      <p:sp>
        <p:nvSpPr>
          <p:cNvPr id="4" name="Platshållare för sidfot 3">
            <a:extLst>
              <a:ext uri="{FF2B5EF4-FFF2-40B4-BE49-F238E27FC236}">
                <a16:creationId xmlns:a16="http://schemas.microsoft.com/office/drawing/2014/main" id="{78DBFDFA-BEF1-4296-89F2-461145B18C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58CD25E-EDBC-4F86-89B1-8C94E88172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28B82-3E86-45F1-BF41-FB15D963CF24}" type="slidenum">
              <a:rPr lang="sv-SE" smtClean="0"/>
              <a:t>‹#›</a:t>
            </a:fld>
            <a:endParaRPr lang="sv-SE"/>
          </a:p>
        </p:txBody>
      </p:sp>
    </p:spTree>
    <p:extLst>
      <p:ext uri="{BB962C8B-B14F-4D97-AF65-F5344CB8AC3E}">
        <p14:creationId xmlns:p14="http://schemas.microsoft.com/office/powerpoint/2010/main" val="7721976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3952C-34AD-4B0E-9856-60F64A51271F}" type="datetimeFigureOut">
              <a:rPr lang="sv-SE" smtClean="0"/>
              <a:t>2021-03-15</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C1838-54A8-458B-8E36-BFA08ADDD450}" type="slidenum">
              <a:rPr lang="sv-SE" smtClean="0"/>
              <a:t>‹#›</a:t>
            </a:fld>
            <a:endParaRPr lang="sv-SE"/>
          </a:p>
        </p:txBody>
      </p:sp>
    </p:spTree>
    <p:extLst>
      <p:ext uri="{BB962C8B-B14F-4D97-AF65-F5344CB8AC3E}">
        <p14:creationId xmlns:p14="http://schemas.microsoft.com/office/powerpoint/2010/main" val="3532317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enerationpep.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Presentationen är till för att använda när arbetet med Pep Förskola ska presenteras för personalgrupp eller vid ett föräldramöte! Detta för att berätta vikten kring rörelse och hälsa, samt få ett tydligare varför förskolan väljer att arbeta tillsammans med Generation Pep Förskola som verktyg.</a:t>
            </a:r>
          </a:p>
          <a:p>
            <a:endParaRPr lang="sv-SE"/>
          </a:p>
          <a:p>
            <a:r>
              <a:rPr lang="sv-SE"/>
              <a:t>I underrubriken kan du skriva förskolans namn </a:t>
            </a:r>
            <a:endParaRPr lang="sv-SE">
              <a:cs typeface="Calibri"/>
            </a:endParaRPr>
          </a:p>
        </p:txBody>
      </p:sp>
    </p:spTree>
    <p:extLst>
      <p:ext uri="{BB962C8B-B14F-4D97-AF65-F5344CB8AC3E}">
        <p14:creationId xmlns:p14="http://schemas.microsoft.com/office/powerpoint/2010/main" val="424222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cs typeface="Calibri" panose="020F0502020204030204"/>
              </a:rPr>
              <a:t>Såhär ser det ut idag och vad är rekommendationerna?</a:t>
            </a:r>
          </a:p>
          <a:p>
            <a:r>
              <a:rPr lang="sv-SE">
                <a:cs typeface="Calibri" panose="020F0502020204030204"/>
              </a:rPr>
              <a:t>--------------------------------------------------------------------------</a:t>
            </a:r>
          </a:p>
          <a:p>
            <a:pPr marL="171450" indent="-171450">
              <a:buFont typeface="Arial" panose="020B0604020202020204" pitchFamily="34" charset="0"/>
              <a:buChar char="•"/>
            </a:pPr>
            <a:endParaRPr lang="sv-SE"/>
          </a:p>
          <a:p>
            <a:pPr marL="171450" indent="-171450">
              <a:buFont typeface="Arial" panose="020B0604020202020204" pitchFamily="34" charset="0"/>
              <a:buChar char="•"/>
            </a:pPr>
            <a:r>
              <a:rPr lang="sv-SE"/>
              <a:t>Få barn kommer upp i 60 minuter fysisk aktivitet per dag.  Flickor rör sig mindre än pojkar. De mindre barnen rör sig mest, 69 procent rör sig mer än 60 minuter per dag.</a:t>
            </a:r>
            <a:endParaRPr lang="sv-SE">
              <a:cs typeface="Calibri"/>
            </a:endParaRPr>
          </a:p>
          <a:p>
            <a:pPr marL="171450" indent="-171450">
              <a:buFont typeface="Arial" panose="020B0604020202020204" pitchFamily="34" charset="0"/>
              <a:buChar char="•"/>
            </a:pPr>
            <a:r>
              <a:rPr lang="sv-SE"/>
              <a:t>14-åringar rör sig 25-30% mindre idag än år 2000. Tar i genomsnitt 4000 steg mindre per dag.</a:t>
            </a:r>
            <a:endParaRPr lang="sv-SE">
              <a:cs typeface="Calibri"/>
            </a:endParaRPr>
          </a:p>
          <a:p>
            <a:pPr marL="171450" indent="-171450">
              <a:buFont typeface="Arial" panose="020B0604020202020204" pitchFamily="34" charset="0"/>
              <a:buChar char="•"/>
            </a:pPr>
            <a:r>
              <a:rPr lang="sv-SE"/>
              <a:t>Rekommendationen kring 60 minuters fysisk aktivitet per dag kommer från Världshälsoorganisationen (WHO). Det handlar inte om 60 sammanhängande minuter utan sett över hela dagen, exempelvis cykla till förskolan, lek under dagen och e </a:t>
            </a:r>
            <a:r>
              <a:rPr lang="sv-SE" err="1"/>
              <a:t>tt</a:t>
            </a:r>
            <a:r>
              <a:rPr lang="sv-SE"/>
              <a:t> gympapass på kvällen, exempelvis. Viktiga är att pulsen kommer upp. </a:t>
            </a:r>
            <a:br>
              <a:rPr lang="sv-SE">
                <a:cs typeface="+mn-lt"/>
              </a:rPr>
            </a:br>
            <a:endParaRPr lang="sv-SE"/>
          </a:p>
          <a:p>
            <a:pPr marL="171450" indent="-171450">
              <a:buFont typeface="Arial" panose="020B0604020202020204" pitchFamily="34" charset="0"/>
              <a:buChar char="•"/>
            </a:pPr>
            <a:r>
              <a:rPr lang="sv-SE" b="1"/>
              <a:t>DISKUSSIONSFRÅGA: </a:t>
            </a:r>
            <a:r>
              <a:rPr lang="sv-SE" b="0"/>
              <a:t>Hur kan ni på förskolan systematiskt planera för mer rörelse under dagen?</a:t>
            </a:r>
            <a:r>
              <a:rPr lang="sv-SE"/>
              <a:t> </a:t>
            </a:r>
            <a:endParaRPr lang="sv-SE" b="1"/>
          </a:p>
        </p:txBody>
      </p:sp>
    </p:spTree>
    <p:extLst>
      <p:ext uri="{BB962C8B-B14F-4D97-AF65-F5344CB8AC3E}">
        <p14:creationId xmlns:p14="http://schemas.microsoft.com/office/powerpoint/2010/main" val="144848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Såhär ser det ut idag och vad är rekommendationerna?</a:t>
            </a:r>
            <a:endParaRPr lang="en-US"/>
          </a:p>
          <a:p>
            <a:r>
              <a:rPr lang="sv-SE"/>
              <a:t>--------------------------------------------------------------------------</a:t>
            </a:r>
          </a:p>
          <a:p>
            <a:pPr marL="171450" indent="-171450">
              <a:buFont typeface="Arial" panose="020B0604020202020204" pitchFamily="34" charset="0"/>
              <a:buChar char="•"/>
            </a:pPr>
            <a:endParaRPr lang="sv-SE"/>
          </a:p>
          <a:p>
            <a:pPr marL="171450" indent="-171450">
              <a:buFont typeface="Arial" panose="020B0604020202020204" pitchFamily="34" charset="0"/>
              <a:buChar char="•"/>
            </a:pPr>
            <a:r>
              <a:rPr lang="sv-SE"/>
              <a:t>Barn 4-10 år ska enligt livsmedelsverket äta 400 gram frukt, grönsaker och bär per dag. I genomsnitt kommer barnen upp i 270 gram per dag. Och endast 5 av 10 barn har ätit grönsaker varje dag. </a:t>
            </a:r>
            <a:br>
              <a:rPr lang="sv-SE">
                <a:cs typeface="+mn-lt"/>
              </a:rPr>
            </a:br>
            <a:endParaRPr lang="sv-SE">
              <a:cs typeface="Calibri"/>
            </a:endParaRPr>
          </a:p>
          <a:p>
            <a:pPr marL="171450" indent="-171450">
              <a:buFont typeface="Arial" panose="020B0604020202020204" pitchFamily="34" charset="0"/>
              <a:buChar char="•"/>
            </a:pPr>
            <a:r>
              <a:rPr lang="sv-SE" b="1"/>
              <a:t>DISKUSSIONSFRÅGA:  </a:t>
            </a:r>
            <a:r>
              <a:rPr lang="sv-SE"/>
              <a:t>Hur kan vi på vår förskola öka mängden frukt, grönt och bär? </a:t>
            </a:r>
            <a:endParaRPr lang="sv-SE">
              <a:cs typeface="Calibri"/>
            </a:endParaRPr>
          </a:p>
        </p:txBody>
      </p:sp>
    </p:spTree>
    <p:extLst>
      <p:ext uri="{BB962C8B-B14F-4D97-AF65-F5344CB8AC3E}">
        <p14:creationId xmlns:p14="http://schemas.microsoft.com/office/powerpoint/2010/main" val="217991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cs typeface="Calibri" panose="020F0502020204030204"/>
              </a:rPr>
              <a:t>Denna fråga ställs i Pep Rapporten och såhär ser den procentuella fördelningen ut i målgruppen barn mellan 4-6 år.</a:t>
            </a:r>
          </a:p>
          <a:p>
            <a:r>
              <a:rPr lang="sv-SE" dirty="0">
                <a:cs typeface="Calibri" panose="020F0502020204030204"/>
              </a:rPr>
              <a: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Fysisk aktivitet är av stor vikt för både fysiskt och psykiskt välmående, och idag är skärmen en stor konkurrent om barn och ungdomars tid. </a:t>
            </a:r>
            <a:endParaRPr lang="sv-SE" dirty="0">
              <a:cs typeface="Calibri"/>
            </a:endParaRPr>
          </a:p>
          <a:p>
            <a:pPr marL="171450" indent="-171450">
              <a:buFont typeface="Arial" panose="020B0604020202020204" pitchFamily="34" charset="0"/>
              <a:buChar char="•"/>
            </a:pPr>
            <a:r>
              <a:rPr lang="sv-SE" dirty="0"/>
              <a:t>WHO rekommenderar för barn i förskoleåldern max 1 timmas stillasittande skärmtid per dag. I Pep-rapporten kan man se att mer än hälften av barnen i förskoleåldern sitter mer än den rekommenderade tiden. </a:t>
            </a:r>
            <a:endParaRPr lang="sv-SE" dirty="0">
              <a:cs typeface="Calibri"/>
            </a:endParaRPr>
          </a:p>
          <a:p>
            <a:pPr marL="171450" indent="-171450">
              <a:buFont typeface="Arial" panose="020B0604020202020204" pitchFamily="34" charset="0"/>
              <a:buChar char="•"/>
            </a:pPr>
            <a:endParaRPr lang="sv-SE">
              <a:cs typeface="Calibri"/>
            </a:endParaRPr>
          </a:p>
          <a:p>
            <a:pPr marL="171450" indent="-171450">
              <a:buFont typeface="Arial" panose="020B0604020202020204" pitchFamily="34" charset="0"/>
              <a:buChar char="•"/>
            </a:pPr>
            <a:r>
              <a:rPr lang="sv-SE" b="1" dirty="0"/>
              <a:t>DISKUSSIONSFRÅGA: </a:t>
            </a:r>
            <a:r>
              <a:rPr lang="sv-SE" b="0" dirty="0"/>
              <a:t>Hur ska vår förskola arbeta med skärmar? Kan vi arbeta med skärm och samtidigt främja rörelse?</a:t>
            </a:r>
            <a:r>
              <a:rPr lang="sv-SE" dirty="0"/>
              <a:t>  </a:t>
            </a:r>
            <a:endParaRPr lang="sv-SE" dirty="0">
              <a:cs typeface="Calibri"/>
            </a:endParaRPr>
          </a:p>
        </p:txBody>
      </p:sp>
    </p:spTree>
    <p:extLst>
      <p:ext uri="{BB962C8B-B14F-4D97-AF65-F5344CB8AC3E}">
        <p14:creationId xmlns:p14="http://schemas.microsoft.com/office/powerpoint/2010/main" val="42281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Generation Pep Förskola är en kostnadsfri digital plattform för att stötta förskolor i ett systematiskt hälsoarbete. </a:t>
            </a:r>
            <a:endParaRPr lang="sv-SE" i="1" dirty="0">
              <a:cs typeface="Calibri"/>
            </a:endParaRPr>
          </a:p>
          <a:p>
            <a:r>
              <a:rPr lang="sv-SE" i="1" dirty="0">
                <a:cs typeface="Calibri"/>
              </a:rPr>
              <a:t>---------------------------------------------------------------------------------------------------------------------------------------------------</a:t>
            </a:r>
          </a:p>
          <a:p>
            <a:endParaRPr lang="sv-SE" i="1" dirty="0">
              <a:cs typeface="Calibri"/>
            </a:endParaRPr>
          </a:p>
          <a:p>
            <a:r>
              <a:rPr lang="sv-SE" dirty="0">
                <a:cs typeface="Calibri"/>
              </a:rPr>
              <a:t>Nu är det dags att berätta hur er förskola valt att jobba med Pep Förskola som verktyg!</a:t>
            </a:r>
          </a:p>
        </p:txBody>
      </p:sp>
    </p:spTree>
    <p:extLst>
      <p:ext uri="{BB962C8B-B14F-4D97-AF65-F5344CB8AC3E}">
        <p14:creationId xmlns:p14="http://schemas.microsoft.com/office/powerpoint/2010/main" val="42584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i="1" dirty="0">
                <a:solidFill>
                  <a:prstClr val="black"/>
                </a:solidFill>
                <a:cs typeface="Calibri"/>
              </a:rPr>
              <a:t>Filmen riktar sig till personalmötet för att introducerar i plattformen Generation Pep Förskola!</a:t>
            </a:r>
          </a:p>
          <a:p>
            <a:pPr>
              <a:defRPr/>
            </a:pPr>
            <a:r>
              <a:rPr lang="sv-SE" i="1" dirty="0">
                <a:solidFill>
                  <a:prstClr val="black"/>
                </a:solidFill>
                <a:cs typeface="Calibri"/>
              </a:rPr>
              <a:t>------------------------------------------------------------------------------------------------------------------------</a:t>
            </a:r>
          </a:p>
          <a:p>
            <a:pPr>
              <a:defRPr/>
            </a:pPr>
            <a:endParaRPr lang="sv-SE" i="1" dirty="0">
              <a:solidFill>
                <a:prstClr val="black"/>
              </a:solidFill>
              <a:cs typeface="Calibri"/>
            </a:endParaRPr>
          </a:p>
          <a:p>
            <a:pPr>
              <a:defRPr/>
            </a:pPr>
            <a:r>
              <a:rPr lang="sv-SE" dirty="0">
                <a:solidFill>
                  <a:prstClr val="black"/>
                </a:solidFill>
                <a:cs typeface="Calibri"/>
              </a:rPr>
              <a:t>Kan visas för att ge en snabb överblick av plattformen vid ett personalmöte!</a:t>
            </a:r>
          </a:p>
        </p:txBody>
      </p:sp>
    </p:spTree>
    <p:extLst>
      <p:ext uri="{BB962C8B-B14F-4D97-AF65-F5344CB8AC3E}">
        <p14:creationId xmlns:p14="http://schemas.microsoft.com/office/powerpoint/2010/main" val="212427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i="1" dirty="0">
                <a:solidFill>
                  <a:prstClr val="black"/>
                </a:solidFill>
                <a:cs typeface="Calibri"/>
              </a:rPr>
              <a:t>Filmen hälsar välkommen till och presenterar bakgrunden och syftet med Pep Förskola!</a:t>
            </a:r>
          </a:p>
          <a:p>
            <a:pPr>
              <a:defRPr/>
            </a:pPr>
            <a:r>
              <a:rPr lang="sv-SE" i="1" dirty="0">
                <a:solidFill>
                  <a:prstClr val="black"/>
                </a:solidFill>
                <a:cs typeface="Calibri"/>
              </a:rPr>
              <a:t>------------------------------------------------------------------------------------------------------------------------</a:t>
            </a:r>
          </a:p>
          <a:p>
            <a:pPr>
              <a:defRPr/>
            </a:pPr>
            <a:endParaRPr lang="sv-SE" i="1" dirty="0">
              <a:solidFill>
                <a:prstClr val="black"/>
              </a:solidFill>
              <a:cs typeface="Calibri"/>
            </a:endParaRPr>
          </a:p>
          <a:p>
            <a:pPr>
              <a:defRPr/>
            </a:pPr>
            <a:r>
              <a:rPr lang="sv-SE" dirty="0">
                <a:solidFill>
                  <a:prstClr val="black"/>
                </a:solidFill>
                <a:cs typeface="Calibri"/>
              </a:rPr>
              <a:t>Kan visas på föräldramötet för att skapa involvering, inspiration och tyng i ert viktiga arbete!</a:t>
            </a:r>
          </a:p>
        </p:txBody>
      </p:sp>
    </p:spTree>
    <p:extLst>
      <p:ext uri="{BB962C8B-B14F-4D97-AF65-F5344CB8AC3E}">
        <p14:creationId xmlns:p14="http://schemas.microsoft.com/office/powerpoint/2010/main" val="8402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i="1" dirty="0" err="1">
                <a:cs typeface="Calibri"/>
              </a:rPr>
              <a:t>Såhär</a:t>
            </a:r>
            <a:r>
              <a:rPr lang="en-US" i="1" dirty="0">
                <a:cs typeface="Calibri"/>
              </a:rPr>
              <a:t> ser </a:t>
            </a:r>
            <a:r>
              <a:rPr lang="en-US" i="1" dirty="0" err="1">
                <a:cs typeface="Calibri"/>
              </a:rPr>
              <a:t>startslidan</a:t>
            </a:r>
            <a:r>
              <a:rPr lang="en-US" i="1" dirty="0">
                <a:cs typeface="Calibri"/>
              </a:rPr>
              <a:t> </a:t>
            </a:r>
            <a:r>
              <a:rPr lang="en-US" i="1" dirty="0" err="1">
                <a:cs typeface="Calibri"/>
              </a:rPr>
              <a:t>ut.</a:t>
            </a:r>
            <a:r>
              <a:rPr lang="en-US" i="1" dirty="0">
                <a:cs typeface="Calibri"/>
              </a:rPr>
              <a:t> </a:t>
            </a:r>
          </a:p>
          <a:p>
            <a:r>
              <a:rPr lang="en-US" i="1" dirty="0">
                <a:cs typeface="Calibri"/>
              </a:rPr>
              <a:t>-----------------------------------------------------------------</a:t>
            </a:r>
          </a:p>
          <a:p>
            <a:endParaRPr lang="en-US" dirty="0">
              <a:cs typeface="Calibri"/>
            </a:endParaRPr>
          </a:p>
        </p:txBody>
      </p:sp>
    </p:spTree>
    <p:extLst>
      <p:ext uri="{BB962C8B-B14F-4D97-AF65-F5344CB8AC3E}">
        <p14:creationId xmlns:p14="http://schemas.microsoft.com/office/powerpoint/2010/main" val="223578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Kärnfrågorna i Generation Pep Förskola är att få in mer rörelse och mer hälsosam mat som en naturlig del av hela förskoledagen. Genom att exempelvis strukturera och systematisera arbetet med organiserad rörelse varje dag och servera mat som följer de nordiska näringsrekommendationerna (NNR12). </a:t>
            </a:r>
          </a:p>
          <a:p>
            <a:endParaRPr lang="sv-SE"/>
          </a:p>
          <a:p>
            <a:r>
              <a:rPr lang="sv-SE" dirty="0"/>
              <a:t>För att vi ska lyckas är det viktigt att vi alla i arbetsgruppen känner inspiration och glädje i arbetet, men också att vi sprider kunskapen vidare till föräldrarna för att barnet även ska få möjlighet till goda vanor hemma. </a:t>
            </a:r>
            <a:endParaRPr lang="sv-SE" dirty="0">
              <a:cs typeface="Calibri"/>
            </a:endParaRPr>
          </a:p>
        </p:txBody>
      </p:sp>
    </p:spTree>
    <p:extLst>
      <p:ext uri="{BB962C8B-B14F-4D97-AF65-F5344CB8AC3E}">
        <p14:creationId xmlns:p14="http://schemas.microsoft.com/office/powerpoint/2010/main" val="3974463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br>
              <a:rPr lang="sv-SE" dirty="0">
                <a:cs typeface="+mn-lt"/>
              </a:rPr>
            </a:br>
            <a:br>
              <a:rPr lang="sv-SE" dirty="0">
                <a:cs typeface="+mn-lt"/>
              </a:rPr>
            </a:br>
            <a:br>
              <a:rPr lang="sv-SE" dirty="0">
                <a:cs typeface="+mn-lt"/>
              </a:rPr>
            </a:br>
            <a:br>
              <a:rPr lang="sv-SE" dirty="0">
                <a:cs typeface="+mn-lt"/>
              </a:rPr>
            </a:br>
            <a:endParaRPr lang="sv-SE" dirty="0">
              <a:cs typeface="Calibri"/>
            </a:endParaRPr>
          </a:p>
        </p:txBody>
      </p:sp>
    </p:spTree>
    <p:extLst>
      <p:ext uri="{BB962C8B-B14F-4D97-AF65-F5344CB8AC3E}">
        <p14:creationId xmlns:p14="http://schemas.microsoft.com/office/powerpoint/2010/main" val="2623666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defRPr/>
            </a:pPr>
            <a:r>
              <a:rPr lang="sv-SE" dirty="0">
                <a:solidFill>
                  <a:prstClr val="black"/>
                </a:solidFill>
                <a:cs typeface="Calibri"/>
              </a:rPr>
              <a:t>Här kan ni välja att korrigera punkterna utifrån de mål som ni sätter upp för er verksamhet i ert förändrings- och utvecklingsarbete!</a:t>
            </a:r>
            <a:endParaRPr lang="sv-SE" dirty="0">
              <a:solidFill>
                <a:prstClr val="black"/>
              </a:solidFill>
            </a:endParaRPr>
          </a:p>
        </p:txBody>
      </p:sp>
    </p:spTree>
    <p:extLst>
      <p:ext uri="{BB962C8B-B14F-4D97-AF65-F5344CB8AC3E}">
        <p14:creationId xmlns:p14="http://schemas.microsoft.com/office/powerpoint/2010/main" val="93687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i="1" dirty="0">
                <a:cs typeface="Calibri"/>
              </a:rPr>
              <a:t>Om </a:t>
            </a:r>
            <a:r>
              <a:rPr lang="en-US" i="1" dirty="0" err="1">
                <a:cs typeface="Calibri"/>
              </a:rPr>
              <a:t>ni</a:t>
            </a:r>
            <a:r>
              <a:rPr lang="en-US" i="1" dirty="0">
                <a:cs typeface="Calibri"/>
              </a:rPr>
              <a:t> </a:t>
            </a:r>
            <a:r>
              <a:rPr lang="en-US" i="1" dirty="0" err="1">
                <a:cs typeface="Calibri"/>
              </a:rPr>
              <a:t>vill</a:t>
            </a:r>
            <a:r>
              <a:rPr lang="en-US" i="1" dirty="0">
                <a:cs typeface="Calibri"/>
              </a:rPr>
              <a:t> </a:t>
            </a:r>
            <a:r>
              <a:rPr lang="en-US" i="1" dirty="0" err="1">
                <a:cs typeface="Calibri"/>
              </a:rPr>
              <a:t>lägga</a:t>
            </a:r>
            <a:r>
              <a:rPr lang="en-US" i="1" dirty="0">
                <a:cs typeface="Calibri"/>
              </a:rPr>
              <a:t> till en </a:t>
            </a:r>
            <a:r>
              <a:rPr lang="en-US" i="1" dirty="0" err="1">
                <a:cs typeface="Calibri"/>
              </a:rPr>
              <a:t>egen</a:t>
            </a:r>
            <a:r>
              <a:rPr lang="en-US" i="1" dirty="0">
                <a:cs typeface="Calibri"/>
              </a:rPr>
              <a:t> </a:t>
            </a:r>
            <a:r>
              <a:rPr lang="en-US" i="1" dirty="0" err="1">
                <a:cs typeface="Calibri"/>
              </a:rPr>
              <a:t>inledande</a:t>
            </a:r>
            <a:r>
              <a:rPr lang="en-US" i="1" dirty="0">
                <a:cs typeface="Calibri"/>
              </a:rPr>
              <a:t> slide </a:t>
            </a:r>
            <a:r>
              <a:rPr lang="en-US" i="1" dirty="0" err="1">
                <a:cs typeface="Calibri"/>
              </a:rPr>
              <a:t>så</a:t>
            </a:r>
            <a:r>
              <a:rPr lang="en-US" i="1" dirty="0">
                <a:cs typeface="Calibri"/>
              </a:rPr>
              <a:t> </a:t>
            </a:r>
            <a:r>
              <a:rPr lang="en-US" i="1" dirty="0" err="1">
                <a:cs typeface="Calibri"/>
              </a:rPr>
              <a:t>kan</a:t>
            </a:r>
            <a:r>
              <a:rPr lang="en-US" i="1" dirty="0">
                <a:cs typeface="Calibri"/>
              </a:rPr>
              <a:t> </a:t>
            </a:r>
            <a:r>
              <a:rPr lang="en-US" i="1" dirty="0" err="1">
                <a:cs typeface="Calibri"/>
              </a:rPr>
              <a:t>ni</a:t>
            </a:r>
            <a:r>
              <a:rPr lang="en-US" i="1" dirty="0">
                <a:cs typeface="Calibri"/>
              </a:rPr>
              <a:t> </a:t>
            </a:r>
            <a:r>
              <a:rPr lang="en-US" i="1" dirty="0" err="1">
                <a:cs typeface="Calibri"/>
              </a:rPr>
              <a:t>använda</a:t>
            </a:r>
            <a:r>
              <a:rPr lang="en-US" i="1" dirty="0">
                <a:cs typeface="Calibri"/>
              </a:rPr>
              <a:t> </a:t>
            </a:r>
            <a:r>
              <a:rPr lang="en-US" i="1" dirty="0" err="1">
                <a:cs typeface="Calibri"/>
              </a:rPr>
              <a:t>denna</a:t>
            </a:r>
            <a:r>
              <a:rPr lang="en-US" i="1" dirty="0">
                <a:cs typeface="Calibri"/>
              </a:rPr>
              <a:t> </a:t>
            </a:r>
            <a:r>
              <a:rPr lang="en-US" i="1" dirty="0" err="1">
                <a:cs typeface="Calibri"/>
              </a:rPr>
              <a:t>mallen</a:t>
            </a:r>
            <a:r>
              <a:rPr lang="en-US" i="1" dirty="0">
                <a:cs typeface="Calibri"/>
              </a:rPr>
              <a:t>!</a:t>
            </a:r>
          </a:p>
        </p:txBody>
      </p:sp>
    </p:spTree>
    <p:extLst>
      <p:ext uri="{BB962C8B-B14F-4D97-AF65-F5344CB8AC3E}">
        <p14:creationId xmlns:p14="http://schemas.microsoft.com/office/powerpoint/2010/main" val="209206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cs typeface="Calibri"/>
            </a:endParaRPr>
          </a:p>
        </p:txBody>
      </p:sp>
    </p:spTree>
    <p:extLst>
      <p:ext uri="{BB962C8B-B14F-4D97-AF65-F5344CB8AC3E}">
        <p14:creationId xmlns:p14="http://schemas.microsoft.com/office/powerpoint/2010/main" val="199276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i="1" dirty="0">
                <a:solidFill>
                  <a:srgbClr val="000000"/>
                </a:solidFill>
                <a:latin typeface="Calibri"/>
                <a:cs typeface="Calibri"/>
              </a:rPr>
              <a:t>Syftet med denna </a:t>
            </a:r>
            <a:r>
              <a:rPr lang="sv-SE" sz="1800" i="1" dirty="0" err="1">
                <a:solidFill>
                  <a:srgbClr val="000000"/>
                </a:solidFill>
                <a:latin typeface="Calibri"/>
                <a:cs typeface="Calibri"/>
              </a:rPr>
              <a:t>slide</a:t>
            </a:r>
            <a:r>
              <a:rPr lang="sv-SE" sz="1800" i="1" dirty="0">
                <a:solidFill>
                  <a:srgbClr val="000000"/>
                </a:solidFill>
                <a:latin typeface="Calibri"/>
                <a:cs typeface="Calibri"/>
              </a:rPr>
              <a:t> är att ge lyssnarna en bakgrund till vad Generation Pep är och kommer ifrån.</a:t>
            </a:r>
          </a:p>
          <a:p>
            <a:r>
              <a:rPr lang="sv-SE" sz="1800" dirty="0">
                <a:solidFill>
                  <a:srgbClr val="000000"/>
                </a:solidFill>
                <a:latin typeface="Calibri"/>
                <a:cs typeface="Calibri"/>
              </a:rPr>
              <a:t>-------------------------------------------------------------------------------------------------------------------------------------------------------</a:t>
            </a:r>
          </a:p>
          <a:p>
            <a:pPr marL="285750" indent="-285750">
              <a:buFont typeface="Arial"/>
              <a:buChar char="•"/>
            </a:pPr>
            <a:r>
              <a:rPr lang="sv-SE" sz="1800" b="0" i="0" dirty="0">
                <a:solidFill>
                  <a:srgbClr val="000000"/>
                </a:solidFill>
                <a:effectLst/>
                <a:latin typeface="Calibri"/>
                <a:cs typeface="Calibri"/>
              </a:rPr>
              <a:t>Generation Pep är en icke vinstdrivande organisation som arbetar för att sprida kunskap och skapa engagemang kring barn och ungdomars hälsa.</a:t>
            </a:r>
            <a:r>
              <a:rPr lang="sv-SE" sz="1800" dirty="0">
                <a:solidFill>
                  <a:srgbClr val="000000"/>
                </a:solidFill>
                <a:latin typeface="Calibri"/>
                <a:cs typeface="Calibri"/>
              </a:rPr>
              <a:t> </a:t>
            </a:r>
            <a:endParaRPr lang="sv-SE" dirty="0">
              <a:solidFill>
                <a:srgbClr val="000000"/>
              </a:solidFill>
              <a:latin typeface="Calibri"/>
              <a:cs typeface="Calibri" panose="020F0502020204030204"/>
            </a:endParaRPr>
          </a:p>
          <a:p>
            <a:pPr marL="285750" indent="-285750">
              <a:buFont typeface="Arial"/>
              <a:buChar char="•"/>
            </a:pPr>
            <a:r>
              <a:rPr lang="sv-SE" sz="1800" b="0" i="0" dirty="0">
                <a:solidFill>
                  <a:srgbClr val="000000"/>
                </a:solidFill>
                <a:effectLst/>
                <a:latin typeface="Calibri"/>
                <a:cs typeface="Calibri"/>
              </a:rPr>
              <a:t>Målsättningen är att ena människor, organisationer och företag för att tillsammans underlätta för alla barn och ungdomar att leva ett hälsosamt liv.</a:t>
            </a:r>
            <a:r>
              <a:rPr lang="sv-SE" sz="1800" dirty="0">
                <a:solidFill>
                  <a:srgbClr val="000000"/>
                </a:solidFill>
                <a:latin typeface="Calibri"/>
                <a:cs typeface="Calibri"/>
              </a:rPr>
              <a:t> </a:t>
            </a:r>
            <a:endParaRPr lang="sv-SE" dirty="0">
              <a:solidFill>
                <a:srgbClr val="000000"/>
              </a:solidFill>
              <a:latin typeface="Calibri"/>
              <a:cs typeface="Calibri"/>
            </a:endParaRPr>
          </a:p>
          <a:p>
            <a:pPr marL="285750" indent="-285750">
              <a:buFont typeface="Arial"/>
              <a:buChar char="•"/>
            </a:pPr>
            <a:r>
              <a:rPr lang="sv-SE" sz="1800" b="0" i="0" dirty="0">
                <a:solidFill>
                  <a:srgbClr val="000000"/>
                </a:solidFill>
                <a:effectLst/>
                <a:latin typeface="Calibri"/>
                <a:cs typeface="Calibri"/>
              </a:rPr>
              <a:t>Initiativtagare är Kronprinsessparet, bakom initiativet står ledande svenska företag, stiftelser och ideella organisationer. Läs mer på </a:t>
            </a:r>
            <a:r>
              <a:rPr lang="sv-SE" sz="1800" b="0" i="0" u="sng" strike="noStrike" dirty="0">
                <a:solidFill>
                  <a:srgbClr val="0563C1"/>
                </a:solidFill>
                <a:effectLst/>
                <a:latin typeface="Calibri"/>
                <a:cs typeface="Calibri"/>
                <a:hlinkClick r:id="rId3"/>
              </a:rPr>
              <a:t>www.generationpep.se</a:t>
            </a:r>
            <a:r>
              <a:rPr lang="sv-SE" sz="1800" b="0" i="0" dirty="0">
                <a:solidFill>
                  <a:srgbClr val="000000"/>
                </a:solidFill>
                <a:effectLst/>
                <a:latin typeface="Calibri"/>
                <a:cs typeface="Calibri"/>
              </a:rPr>
              <a:t> </a:t>
            </a:r>
            <a:br>
              <a:rPr lang="sv-SE" sz="1800" b="0" i="0" dirty="0">
                <a:effectLst/>
                <a:latin typeface="Calibri" panose="020F0502020204030204" pitchFamily="34" charset="0"/>
                <a:cs typeface="Calibri"/>
              </a:rPr>
            </a:br>
            <a:r>
              <a:rPr lang="sv-SE" sz="1800" b="0" i="0" dirty="0">
                <a:solidFill>
                  <a:srgbClr val="000000"/>
                </a:solidFill>
                <a:effectLst/>
                <a:latin typeface="Calibri"/>
                <a:cs typeface="Calibri"/>
              </a:rPr>
              <a:t>I alla satsningar samarbetar organisationen med forskare framförallt från Karolinska Institutet, Gymnastik- och idrottshögskolan samt Göteborgs Universitet utifrån att organisationen är en faktabaserad kunskapsspridare.</a:t>
            </a:r>
            <a:r>
              <a:rPr lang="sv-SE" sz="1800" dirty="0">
                <a:solidFill>
                  <a:srgbClr val="000000"/>
                </a:solidFill>
                <a:latin typeface="Calibri"/>
                <a:cs typeface="Calibri"/>
              </a:rPr>
              <a:t> </a:t>
            </a:r>
            <a:endParaRPr lang="sv-SE" dirty="0">
              <a:cs typeface="Calibri"/>
            </a:endParaRPr>
          </a:p>
        </p:txBody>
      </p:sp>
    </p:spTree>
    <p:extLst>
      <p:ext uri="{BB962C8B-B14F-4D97-AF65-F5344CB8AC3E}">
        <p14:creationId xmlns:p14="http://schemas.microsoft.com/office/powerpoint/2010/main" val="337189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Denna </a:t>
            </a:r>
            <a:r>
              <a:rPr lang="sv-SE" i="1" dirty="0" err="1"/>
              <a:t>slide</a:t>
            </a:r>
            <a:r>
              <a:rPr lang="sv-SE" i="1" dirty="0"/>
              <a:t> beskriver Generation Peps vision om att alla barn och unga i Sverige ska vilja och ha möjligheten att leva ett aktivt och hälsosamt liv. </a:t>
            </a:r>
            <a:endParaRPr lang="sv-SE" i="1" dirty="0">
              <a:solidFill>
                <a:srgbClr val="FFFFFF"/>
              </a:solidFill>
              <a:latin typeface="Avenir LT 35 Light"/>
            </a:endParaRPr>
          </a:p>
          <a:p>
            <a:endParaRPr lang="sv-SE" i="1" dirty="0">
              <a:solidFill>
                <a:srgbClr val="000000"/>
              </a:solidFill>
              <a:latin typeface="Calibri"/>
              <a:cs typeface="Calibri"/>
            </a:endParaRPr>
          </a:p>
          <a:p>
            <a:r>
              <a:rPr lang="sv-SE" i="1" dirty="0">
                <a:solidFill>
                  <a:srgbClr val="000000"/>
                </a:solidFill>
                <a:latin typeface="Calibri"/>
                <a:cs typeface="Calibri"/>
              </a:rPr>
              <a:t>-----------------------------------------------------------------------------------------------------------------------------------------------------------------------------------------------</a:t>
            </a:r>
          </a:p>
          <a:p>
            <a:endParaRPr lang="sv-SE">
              <a:solidFill>
                <a:srgbClr val="000000"/>
              </a:solidFill>
              <a:latin typeface="Calibri"/>
              <a:cs typeface="Calibri"/>
            </a:endParaRPr>
          </a:p>
          <a:p>
            <a:r>
              <a:rPr lang="sv-SE" dirty="0">
                <a:solidFill>
                  <a:srgbClr val="000000"/>
                </a:solidFill>
                <a:latin typeface="Calibri"/>
                <a:cs typeface="Calibri"/>
              </a:rPr>
              <a:t>Genom att arbeta med Pep Förskola kan vi som förskolan vill bidra till den visionen!</a:t>
            </a:r>
          </a:p>
        </p:txBody>
      </p:sp>
    </p:spTree>
    <p:extLst>
      <p:ext uri="{BB962C8B-B14F-4D97-AF65-F5344CB8AC3E}">
        <p14:creationId xmlns:p14="http://schemas.microsoft.com/office/powerpoint/2010/main" val="125649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Syftet med denna bild är att belysa hur viktigt det är att jobba mot ett jämlikt samhälle! Sverigekartan här ovan visar olika färger men har ingen fördelning i geografiska områden utifrån hur hälsa och jämlikhet ser ut idag, färgerna symboliserar olikheten och hälsoklyftor.</a:t>
            </a:r>
          </a:p>
          <a:p>
            <a:r>
              <a:rPr lang="sv-SE" i="1" dirty="0">
                <a:cs typeface="Calibri"/>
              </a:rPr>
              <a:t>---------------------------------------------------------------------------------------------------------------------------</a:t>
            </a:r>
          </a:p>
          <a:p>
            <a:endParaRPr lang="sv-SE">
              <a:cs typeface="Calibri"/>
            </a:endParaRPr>
          </a:p>
          <a:p>
            <a:r>
              <a:rPr lang="sv-SE" dirty="0"/>
              <a:t>Sverige har som folkhälsopolitiskt mål att minska hälsoklyftorna i samhället. Därför är det viktigt att alla förskolor erbjuds liknande förutsättningar att arbeta med hälsa. Idag vet vi nämligen att hälsan i Sverige inte är jämlik. Inom förskolan som når majoriteten av Sveriges barn har vi möjlighet att erbjuda alla barn samma förutsättningar!</a:t>
            </a:r>
            <a:endParaRPr lang="sv-SE" dirty="0">
              <a:cs typeface="Calibri"/>
            </a:endParaRPr>
          </a:p>
        </p:txBody>
      </p:sp>
    </p:spTree>
    <p:extLst>
      <p:ext uri="{BB962C8B-B14F-4D97-AF65-F5344CB8AC3E}">
        <p14:creationId xmlns:p14="http://schemas.microsoft.com/office/powerpoint/2010/main" val="288673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t>Denna </a:t>
            </a:r>
            <a:r>
              <a:rPr lang="sv-SE" i="1" err="1"/>
              <a:t>slide</a:t>
            </a:r>
            <a:r>
              <a:rPr lang="sv-SE" i="1"/>
              <a:t> visar 4 olika exempel på vad ojämlikheten i vårt land får för konsekvenser.</a:t>
            </a:r>
          </a:p>
          <a:p>
            <a:r>
              <a:rPr lang="sv-SE" i="1">
                <a:cs typeface="Calibri"/>
              </a:rPr>
              <a:t>--------------------------------------------------------------------------------------------------------------------</a:t>
            </a:r>
          </a:p>
          <a:p>
            <a:endParaRPr lang="sv-SE"/>
          </a:p>
          <a:p>
            <a:r>
              <a:rPr lang="sv-SE"/>
              <a:t>Hälsan är ojämlik och skillnaderna har ökat över tid. I och med att hälsa ser så olika ut beroende på vem du är, var du bor </a:t>
            </a:r>
            <a:r>
              <a:rPr lang="sv-SE" err="1"/>
              <a:t>etc</a:t>
            </a:r>
            <a:r>
              <a:rPr lang="sv-SE"/>
              <a:t> så påverkas helt enkelt möjligheten till ett långt och hälsosamt liv. </a:t>
            </a:r>
            <a:br>
              <a:rPr lang="sv-SE">
                <a:cs typeface="+mn-lt"/>
              </a:rPr>
            </a:br>
            <a:endParaRPr lang="sv-SE">
              <a:cs typeface="Calibri"/>
            </a:endParaRPr>
          </a:p>
        </p:txBody>
      </p:sp>
    </p:spTree>
    <p:extLst>
      <p:ext uri="{BB962C8B-B14F-4D97-AF65-F5344CB8AC3E}">
        <p14:creationId xmlns:p14="http://schemas.microsoft.com/office/powerpoint/2010/main" val="333064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a:cs typeface="Calibri"/>
              </a:rPr>
              <a:t>Denna bild ger 4 exempel på livsstilsrelaterade sjukdomar så är konsekvenser av stillasittande och ohälsosam mat.</a:t>
            </a:r>
            <a:endParaRPr lang="sv-SE" i="1"/>
          </a:p>
          <a:p>
            <a:r>
              <a:rPr lang="sv-SE" i="1">
                <a:cs typeface="Calibri"/>
              </a:rPr>
              <a:t>-----------------------------------------------------------------------------------------------------------------------------------------------------------</a:t>
            </a:r>
          </a:p>
          <a:p>
            <a:endParaRPr lang="sv-SE"/>
          </a:p>
          <a:p>
            <a:r>
              <a:rPr lang="sv-SE"/>
              <a:t>Vi ser att hälsoläget över tid inte förbättras, trots att vi i Sverige lever längre idag. Flera livsstilsrelaterade sjukdomar har ökat på grund av att vi rör på oss för lite och äter för lite av det våra kroppar behöver och mår bra av. Detta är bara några konsekvenser. </a:t>
            </a:r>
            <a:endParaRPr lang="sv-SE">
              <a:cs typeface="Calibri" panose="020F0502020204030204"/>
            </a:endParaRPr>
          </a:p>
        </p:txBody>
      </p:sp>
    </p:spTree>
    <p:extLst>
      <p:ext uri="{BB962C8B-B14F-4D97-AF65-F5344CB8AC3E}">
        <p14:creationId xmlns:p14="http://schemas.microsoft.com/office/powerpoint/2010/main" val="127478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Denna </a:t>
            </a:r>
            <a:r>
              <a:rPr lang="sv-SE" i="1" dirty="0" err="1"/>
              <a:t>slide</a:t>
            </a:r>
            <a:r>
              <a:rPr lang="sv-SE" i="1" dirty="0"/>
              <a:t> pratar om att normerna i samhället förskjutits och att alla delar av samhället måste ta ett gemensamt ansvar för att hjälpas åt. Vi uppmanar förskolan att bidra i det viktiga arbetet och Pep Förskola är ett </a:t>
            </a:r>
            <a:r>
              <a:rPr lang="sv-SE" i="1" dirty="0" err="1"/>
              <a:t>kostandsfritt</a:t>
            </a:r>
            <a:r>
              <a:rPr lang="sv-SE" i="1" dirty="0"/>
              <a:t> verktyg som underlättar arbetet!</a:t>
            </a:r>
          </a:p>
          <a:p>
            <a:r>
              <a:rPr lang="sv-SE" i="1" dirty="0">
                <a:cs typeface="Calibri"/>
              </a:rPr>
              <a:t>--------------------------------------------------------------------------------------------------------------------------------------------------------------------------------------------------------------------------------------------------------------</a:t>
            </a:r>
          </a:p>
          <a:p>
            <a:endParaRPr lang="sv-SE"/>
          </a:p>
          <a:p>
            <a:r>
              <a:rPr lang="sv-SE" dirty="0"/>
              <a:t>De senaste åren kan vi se att normer och förutsättningar förskjuts – hälsosamma val blir svårare  och detta är något som börjar redan tidigt i livet. </a:t>
            </a:r>
            <a:endParaRPr lang="sv-SE" dirty="0">
              <a:cs typeface="Calibri"/>
            </a:endParaRPr>
          </a:p>
          <a:p>
            <a:r>
              <a:rPr lang="sv-SE" dirty="0"/>
              <a:t>Vi vet att vanor grundläggs redan när vi är unga och formas av barnets omgivning och miljö, därför är det viktigt att de vanor vi får med oss som barn främjar vår hälsa. Utifrån att vi vet riskerna med ohälsosamma levnadsvanor så måste vi nu aktivt arbeta för att främja hälsosamma levnadsvanor.   </a:t>
            </a:r>
            <a:endParaRPr lang="sv-SE" dirty="0">
              <a:cs typeface="Calibri"/>
            </a:endParaRPr>
          </a:p>
          <a:p>
            <a:br>
              <a:rPr lang="en-US" dirty="0">
                <a:cs typeface="+mn-lt"/>
              </a:rPr>
            </a:br>
            <a:r>
              <a:rPr lang="sv-SE" b="1" dirty="0"/>
              <a:t>Färre aktiva transporter:</a:t>
            </a:r>
            <a:r>
              <a:rPr lang="sv-SE" dirty="0"/>
              <a:t> </a:t>
            </a:r>
            <a:endParaRPr lang="sv-SE" dirty="0">
              <a:cs typeface="Calibri"/>
            </a:endParaRPr>
          </a:p>
          <a:p>
            <a:pPr>
              <a:defRPr/>
            </a:pPr>
            <a:r>
              <a:rPr lang="sv-SE" dirty="0">
                <a:effectLst/>
              </a:rPr>
              <a:t>Barn cyklar 42 procent kortare sträcka nu än på mitten av 90-talet (Cyklandets utveckling i Sverige </a:t>
            </a:r>
            <a:r>
              <a:rPr lang="sv-SE" dirty="0"/>
              <a:t>1995–2014 </a:t>
            </a:r>
            <a:r>
              <a:rPr lang="sv-SE" dirty="0">
                <a:effectLst/>
              </a:rPr>
              <a:t>en analys av nationella resevaneundersökningar)</a:t>
            </a:r>
            <a:r>
              <a:rPr lang="sv-SE" dirty="0"/>
              <a:t> </a:t>
            </a:r>
            <a:endParaRPr lang="sv-SE" dirty="0">
              <a:cs typeface="Calibri"/>
            </a:endParaRPr>
          </a:p>
          <a:p>
            <a:r>
              <a:rPr lang="en-US" dirty="0"/>
              <a:t> </a:t>
            </a:r>
            <a:br>
              <a:rPr lang="en-US" dirty="0">
                <a:cs typeface="+mn-lt"/>
              </a:rPr>
            </a:br>
            <a:r>
              <a:rPr lang="en-US" dirty="0"/>
              <a:t> </a:t>
            </a:r>
            <a:r>
              <a:rPr lang="sv-SE" b="1" dirty="0"/>
              <a:t>Skärmar konkurrerar om tiden:</a:t>
            </a:r>
            <a:r>
              <a:rPr lang="en-US" dirty="0"/>
              <a:t> </a:t>
            </a:r>
            <a:endParaRPr lang="sv-SE" dirty="0"/>
          </a:p>
          <a:p>
            <a:r>
              <a:rPr lang="sv-SE" b="0" dirty="0"/>
              <a:t>1 av 5 i åldern 7-9 år och 3 av 5 tonåringar sitter stilla med skärm tre timmar eller mer utanför skoltid varje dag (Pep-rapporten)</a:t>
            </a:r>
            <a:r>
              <a:rPr lang="sv-SE" dirty="0"/>
              <a:t> </a:t>
            </a:r>
            <a:br>
              <a:rPr lang="sv-SE" dirty="0">
                <a:cs typeface="+mn-lt"/>
              </a:rPr>
            </a:br>
            <a:r>
              <a:rPr lang="sv-SE" dirty="0"/>
              <a:t>   </a:t>
            </a:r>
            <a:endParaRPr lang="sv-SE" dirty="0">
              <a:cs typeface="Calibri"/>
            </a:endParaRPr>
          </a:p>
          <a:p>
            <a:r>
              <a:rPr lang="sv-SE" b="1" dirty="0"/>
              <a:t>Billigare välja sämre mat:</a:t>
            </a:r>
            <a:r>
              <a:rPr lang="sv-SE" dirty="0"/>
              <a:t> </a:t>
            </a:r>
            <a:endParaRPr lang="sv-SE" dirty="0">
              <a:cs typeface="Calibri"/>
            </a:endParaRPr>
          </a:p>
          <a:p>
            <a:pPr marL="285750" indent="-285750">
              <a:buFont typeface="Arial"/>
              <a:buChar char="•"/>
            </a:pPr>
            <a:r>
              <a:rPr lang="sv-SE" b="0" dirty="0"/>
              <a:t>Hälsosam mat som grönsaker, frukt och fisk har blivit dyrare jämfört med </a:t>
            </a:r>
            <a:r>
              <a:rPr lang="sv-SE" dirty="0"/>
              <a:t>till exempel </a:t>
            </a:r>
            <a:r>
              <a:rPr lang="sv-SE" b="0" dirty="0"/>
              <a:t>godis och läsk</a:t>
            </a:r>
            <a:r>
              <a:rPr lang="en-US" dirty="0"/>
              <a:t> .</a:t>
            </a:r>
            <a:endParaRPr lang="sv-SE" dirty="0"/>
          </a:p>
          <a:p>
            <a:pPr marL="285750" indent="-285750">
              <a:buFont typeface="Arial"/>
              <a:buChar char="•"/>
            </a:pPr>
            <a:r>
              <a:rPr lang="sv-SE" dirty="0"/>
              <a:t>Utbud av ohälsosamma produkter har ökat</a:t>
            </a:r>
            <a:r>
              <a:rPr lang="en-US" dirty="0"/>
              <a:t> </a:t>
            </a:r>
            <a:endParaRPr lang="sv-SE" dirty="0"/>
          </a:p>
          <a:p>
            <a:pPr marL="285750" indent="-285750">
              <a:buFont typeface="Arial"/>
              <a:buChar char="•"/>
            </a:pPr>
            <a:r>
              <a:rPr lang="sv-SE" dirty="0"/>
              <a:t>Lösgodisväggar, tvålitersflaskor med läsk, caféer, snabbmatsrestauranger, </a:t>
            </a:r>
            <a:r>
              <a:rPr lang="sv-SE" dirty="0" err="1"/>
              <a:t>etc</a:t>
            </a:r>
            <a:r>
              <a:rPr lang="en-US" dirty="0"/>
              <a:t> </a:t>
            </a:r>
            <a:endParaRPr lang="sv-SE" dirty="0"/>
          </a:p>
          <a:p>
            <a:r>
              <a:rPr lang="sv-SE" dirty="0"/>
              <a:t>  </a:t>
            </a:r>
            <a:endParaRPr lang="sv-SE" dirty="0">
              <a:cs typeface="Calibri"/>
            </a:endParaRPr>
          </a:p>
          <a:p>
            <a:r>
              <a:rPr lang="sv-SE" b="1" dirty="0"/>
              <a:t>Vi inom förskolan kan vara med och förändra detta.</a:t>
            </a:r>
            <a:r>
              <a:rPr lang="sv-SE" dirty="0"/>
              <a:t> </a:t>
            </a:r>
            <a:r>
              <a:rPr lang="en-US" dirty="0"/>
              <a:t>  </a:t>
            </a:r>
            <a:endParaRPr lang="en-US" dirty="0">
              <a:cs typeface="Calibri"/>
            </a:endParaRPr>
          </a:p>
          <a:p>
            <a:r>
              <a:rPr lang="sv-SE" dirty="0"/>
              <a:t>Förskolor når 95 % av alla barn i Sverige och har därför en unik möjlighet att främja goda levnadsvanor redan tidigt. Genom att arbeta med barnen finns också möjlighet att påverka vårdnadshavare och där igenom barnets hemmiljö. </a:t>
            </a:r>
            <a:r>
              <a:rPr lang="en-US" dirty="0"/>
              <a:t>  </a:t>
            </a:r>
            <a:endParaRPr lang="en-US" dirty="0">
              <a:cs typeface="Calibri"/>
            </a:endParaRPr>
          </a:p>
          <a:p>
            <a:r>
              <a:rPr lang="sv-SE" dirty="0"/>
              <a:t>  </a:t>
            </a:r>
            <a:endParaRPr lang="sv-SE" dirty="0">
              <a:cs typeface="Calibri"/>
            </a:endParaRPr>
          </a:p>
          <a:p>
            <a:r>
              <a:rPr lang="sv-SE" dirty="0"/>
              <a:t>På grund av att så många barn finns i förskolan har också förskolan en stor möjlighet att minska ojämlikheten i samhället. </a:t>
            </a:r>
            <a:r>
              <a:rPr lang="en-US" dirty="0"/>
              <a:t>  </a:t>
            </a:r>
            <a:endParaRPr lang="en-US" dirty="0">
              <a:cs typeface="Calibri"/>
            </a:endParaRPr>
          </a:p>
          <a:p>
            <a:endParaRPr lang="sv-SE"/>
          </a:p>
          <a:p>
            <a:endParaRPr lang="sv-SE"/>
          </a:p>
        </p:txBody>
      </p:sp>
    </p:spTree>
    <p:extLst>
      <p:ext uri="{BB962C8B-B14F-4D97-AF65-F5344CB8AC3E}">
        <p14:creationId xmlns:p14="http://schemas.microsoft.com/office/powerpoint/2010/main" val="388496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i="1" dirty="0">
                <a:cs typeface="Calibri" panose="020F0502020204030204"/>
              </a:rPr>
              <a:t>Denna </a:t>
            </a:r>
            <a:r>
              <a:rPr lang="sv-SE" i="1" dirty="0" err="1">
                <a:cs typeface="Calibri" panose="020F0502020204030204"/>
              </a:rPr>
              <a:t>slide</a:t>
            </a:r>
            <a:r>
              <a:rPr lang="sv-SE" i="1" dirty="0">
                <a:cs typeface="Calibri" panose="020F0502020204030204"/>
              </a:rPr>
              <a:t> berättar om Pep Rapporten som är en årligt återkommande rapport som beskriver hälsoläget bland barn och unga från år till år.</a:t>
            </a:r>
          </a:p>
          <a:p>
            <a:pPr>
              <a:defRPr/>
            </a:pPr>
            <a:r>
              <a:rPr lang="sv-SE" dirty="0">
                <a:cs typeface="Calibri"/>
              </a:rPr>
              <a:t>------------------------------------------------------------------------------------------------------------------------------------------------------------------------------------------</a:t>
            </a:r>
            <a:endParaRPr lang="sv-SE" dirty="0"/>
          </a:p>
          <a:p>
            <a:pPr>
              <a:defRPr/>
            </a:pPr>
            <a:endParaRPr lang="sv-SE" dirty="0"/>
          </a:p>
          <a:p>
            <a:pPr marL="171450" indent="-171450">
              <a:buFont typeface="Arial"/>
              <a:buChar char="•"/>
              <a:defRPr/>
            </a:pPr>
            <a:r>
              <a:rPr lang="sv-SE" dirty="0"/>
              <a:t>För att skapa förståelse på varför vi vill jobba mer med hälsa vill vi ge en bakgrund till hur hälsoläget bland barn och unga i Sverige ser ut.  </a:t>
            </a:r>
            <a:endParaRPr lang="sv-SE" dirty="0">
              <a:cs typeface="Calibri" panose="020F0502020204030204"/>
            </a:endParaRPr>
          </a:p>
          <a:p>
            <a:pPr marL="171450" indent="-171450">
              <a:buFont typeface="Arial"/>
              <a:buChar char="•"/>
              <a:defRPr/>
            </a:pPr>
            <a:r>
              <a:rPr lang="sv-SE" dirty="0"/>
              <a:t>Pep Rapporten är en årligt återkommande rapport baserad på enkätstudie av fysisk aktivitet och matvanor hos barn och unga i åldrarna 4-17 år </a:t>
            </a:r>
            <a:endParaRPr lang="sv-SE" dirty="0">
              <a:cs typeface="Calibri" panose="020F0502020204030204"/>
            </a:endParaRPr>
          </a:p>
          <a:p>
            <a:pPr marL="171450" indent="-171450">
              <a:buFont typeface="Arial"/>
              <a:buChar char="•"/>
              <a:defRPr/>
            </a:pPr>
            <a:r>
              <a:rPr lang="sv-SE" dirty="0"/>
              <a:t>Enkäten skickas till 29 000 slumpmässigt utvalda barn med vårdnadshavare </a:t>
            </a:r>
            <a:endParaRPr lang="sv-SE" dirty="0">
              <a:cs typeface="Calibri" panose="020F0502020204030204"/>
            </a:endParaRPr>
          </a:p>
          <a:p>
            <a:pPr marL="171450" indent="-171450">
              <a:buFont typeface="Arial"/>
              <a:buChar char="•"/>
              <a:defRPr/>
            </a:pPr>
            <a:r>
              <a:rPr lang="sv-SE" dirty="0"/>
              <a:t>Unik kunskapsbas – liknande, regelbundet återkommande undersökning saknas idag </a:t>
            </a:r>
            <a:endParaRPr lang="sv-SE" dirty="0">
              <a:cs typeface="Calibri" panose="020F0502020204030204"/>
            </a:endParaRPr>
          </a:p>
          <a:p>
            <a:pPr marL="171450" indent="-171450">
              <a:buFont typeface="Arial"/>
              <a:buChar char="•"/>
              <a:defRPr/>
            </a:pPr>
            <a:r>
              <a:rPr lang="sv-SE" dirty="0"/>
              <a:t>Undersökning utformad tillsammans med expertrådgivare från Folkhälsomyndigheten, Livsmedelsverket, KI och Göteborgs universitet </a:t>
            </a:r>
            <a:endParaRPr lang="sv-SE" dirty="0">
              <a:cs typeface="Calibri" panose="020F0502020204030204"/>
            </a:endParaRPr>
          </a:p>
          <a:p>
            <a:pPr marL="171450" indent="-171450">
              <a:buFont typeface="Arial"/>
              <a:buChar char="•"/>
              <a:defRPr/>
            </a:pPr>
            <a:r>
              <a:rPr lang="sv-SE" dirty="0"/>
              <a:t>Genomförs av SOM-institutet </a:t>
            </a:r>
            <a:endParaRPr lang="sv-SE" dirty="0">
              <a:cs typeface="Calibri" panose="020F0502020204030204"/>
            </a:endParaRPr>
          </a:p>
          <a:p>
            <a:pPr marL="171450" indent="-171450">
              <a:buFont typeface="Arial"/>
              <a:buChar char="•"/>
              <a:defRPr/>
            </a:pPr>
            <a:r>
              <a:rPr lang="sv-SE" dirty="0"/>
              <a:t>Rapport publiceras i april varje år</a:t>
            </a:r>
            <a:endParaRPr lang="sv-SE" dirty="0">
              <a:cs typeface="Calibri" panose="020F0502020204030204"/>
            </a:endParaRP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endParaRPr lang="sv-SE">
              <a:cs typeface="Calibri" panose="020F0502020204030204"/>
            </a:endParaRPr>
          </a:p>
        </p:txBody>
      </p:sp>
    </p:spTree>
    <p:extLst>
      <p:ext uri="{BB962C8B-B14F-4D97-AF65-F5344CB8AC3E}">
        <p14:creationId xmlns:p14="http://schemas.microsoft.com/office/powerpoint/2010/main" val="258889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amsida grön med blå tex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B98BE6E-D5B2-4310-AB03-2162207564DE}"/>
              </a:ext>
            </a:extLst>
          </p:cNvPr>
          <p:cNvSpPr/>
          <p:nvPr userDrawn="1"/>
        </p:nvSpPr>
        <p:spPr>
          <a:xfrm>
            <a:off x="0" y="0"/>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ctrTitle" hasCustomPrompt="1"/>
          </p:nvPr>
        </p:nvSpPr>
        <p:spPr>
          <a:xfrm>
            <a:off x="742950" y="1122363"/>
            <a:ext cx="8420100" cy="2387600"/>
          </a:xfrm>
        </p:spPr>
        <p:txBody>
          <a:bodyPr anchor="b"/>
          <a:lstStyle>
            <a:lvl1pPr algn="ctr">
              <a:defRPr sz="6000">
                <a:solidFill>
                  <a:schemeClr val="bg1"/>
                </a:solidFill>
              </a:defRPr>
            </a:lvl1pPr>
          </a:lstStyle>
          <a:p>
            <a:r>
              <a:rPr lang="sv-SE"/>
              <a:t>GENERATION PEP FÖRSKOLA</a:t>
            </a:r>
            <a:endParaRPr lang="en-US"/>
          </a:p>
        </p:txBody>
      </p:sp>
      <p:sp>
        <p:nvSpPr>
          <p:cNvPr id="3" name="Subtitle 2"/>
          <p:cNvSpPr>
            <a:spLocks noGrp="1"/>
          </p:cNvSpPr>
          <p:nvPr>
            <p:ph type="subTitle" idx="1" hasCustomPrompt="1"/>
          </p:nvPr>
        </p:nvSpPr>
        <p:spPr>
          <a:xfrm>
            <a:off x="1238250" y="3602038"/>
            <a:ext cx="7429500" cy="55721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underrubrik</a:t>
            </a:r>
            <a:endParaRPr lang="en-US"/>
          </a:p>
        </p:txBody>
      </p:sp>
      <p:pic>
        <p:nvPicPr>
          <p:cNvPr id="5" name="Bildobjekt 4">
            <a:extLst>
              <a:ext uri="{FF2B5EF4-FFF2-40B4-BE49-F238E27FC236}">
                <a16:creationId xmlns:a16="http://schemas.microsoft.com/office/drawing/2014/main" id="{8C038178-1FF4-4195-907C-4FA643587C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3607" y="4382517"/>
            <a:ext cx="1498786" cy="1525590"/>
          </a:xfrm>
          <a:prstGeom prst="rect">
            <a:avLst/>
          </a:prstGeom>
        </p:spPr>
      </p:pic>
    </p:spTree>
    <p:extLst>
      <p:ext uri="{BB962C8B-B14F-4D97-AF65-F5344CB8AC3E}">
        <p14:creationId xmlns:p14="http://schemas.microsoft.com/office/powerpoint/2010/main" val="270489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0BCFD6E-DDC4-4994-8748-CFBF57736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277" y="2382850"/>
            <a:ext cx="4868255" cy="4868255"/>
          </a:xfrm>
          <a:prstGeom prst="rect">
            <a:avLst/>
          </a:prstGeom>
        </p:spPr>
      </p:pic>
    </p:spTree>
    <p:extLst>
      <p:ext uri="{BB962C8B-B14F-4D97-AF65-F5344CB8AC3E}">
        <p14:creationId xmlns:p14="http://schemas.microsoft.com/office/powerpoint/2010/main" val="205569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0F324F8-5CB4-40E2-B1EE-4E38B2856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236" y="2768137"/>
            <a:ext cx="4613564" cy="4613564"/>
          </a:xfrm>
          <a:prstGeom prst="rect">
            <a:avLst/>
          </a:prstGeom>
        </p:spPr>
      </p:pic>
    </p:spTree>
    <p:extLst>
      <p:ext uri="{BB962C8B-B14F-4D97-AF65-F5344CB8AC3E}">
        <p14:creationId xmlns:p14="http://schemas.microsoft.com/office/powerpoint/2010/main" val="1811881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Rubrikbi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0633960-CD7F-4932-A9C0-AF162AD036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236" y="2768137"/>
            <a:ext cx="4613564" cy="4613564"/>
          </a:xfrm>
          <a:prstGeom prst="rect">
            <a:avLst/>
          </a:prstGeom>
        </p:spPr>
      </p:pic>
    </p:spTree>
    <p:extLst>
      <p:ext uri="{BB962C8B-B14F-4D97-AF65-F5344CB8AC3E}">
        <p14:creationId xmlns:p14="http://schemas.microsoft.com/office/powerpoint/2010/main" val="66908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descr="En bild som visar leksak, ritning&#10;&#10;Automatiskt genererad beskrivning">
            <a:extLst>
              <a:ext uri="{FF2B5EF4-FFF2-40B4-BE49-F238E27FC236}">
                <a16:creationId xmlns:a16="http://schemas.microsoft.com/office/drawing/2014/main" id="{1AB28D31-CF03-4720-94A5-E849EAFAD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881" y="2056015"/>
            <a:ext cx="5267498" cy="5267498"/>
          </a:xfrm>
          <a:prstGeom prst="rect">
            <a:avLst/>
          </a:prstGeom>
        </p:spPr>
      </p:pic>
    </p:spTree>
    <p:extLst>
      <p:ext uri="{BB962C8B-B14F-4D97-AF65-F5344CB8AC3E}">
        <p14:creationId xmlns:p14="http://schemas.microsoft.com/office/powerpoint/2010/main" val="222081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Rubrikbild">
    <p:spTree>
      <p:nvGrpSpPr>
        <p:cNvPr id="1" name=""/>
        <p:cNvGrpSpPr/>
        <p:nvPr/>
      </p:nvGrpSpPr>
      <p:grpSpPr>
        <a:xfrm>
          <a:off x="0" y="0"/>
          <a:ext cx="0" cy="0"/>
          <a:chOff x="0" y="0"/>
          <a:chExt cx="0" cy="0"/>
        </a:xfrm>
      </p:grpSpPr>
      <p:pic>
        <p:nvPicPr>
          <p:cNvPr id="6" name="Bildobjekt 5" descr="En bild som visar leksak, ritning&#10;&#10;Automatiskt genererad beskrivning">
            <a:extLst>
              <a:ext uri="{FF2B5EF4-FFF2-40B4-BE49-F238E27FC236}">
                <a16:creationId xmlns:a16="http://schemas.microsoft.com/office/drawing/2014/main" id="{1AB28D31-CF03-4720-94A5-E849EAFAD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1679" y="2139143"/>
            <a:ext cx="5267498" cy="5267498"/>
          </a:xfrm>
          <a:prstGeom prst="rect">
            <a:avLst/>
          </a:prstGeom>
        </p:spPr>
      </p:pic>
    </p:spTree>
    <p:extLst>
      <p:ext uri="{BB962C8B-B14F-4D97-AF65-F5344CB8AC3E}">
        <p14:creationId xmlns:p14="http://schemas.microsoft.com/office/powerpoint/2010/main" val="3968633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D3ABB563-F7D0-42F6-B732-F776E80B6F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9993" y="2729344"/>
            <a:ext cx="3580015" cy="3580015"/>
          </a:xfrm>
          <a:prstGeom prst="rect">
            <a:avLst/>
          </a:prstGeom>
        </p:spPr>
      </p:pic>
    </p:spTree>
    <p:extLst>
      <p:ext uri="{BB962C8B-B14F-4D97-AF65-F5344CB8AC3E}">
        <p14:creationId xmlns:p14="http://schemas.microsoft.com/office/powerpoint/2010/main" val="315554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A2AE9-6E29-4CA9-8FB8-6ED3FDF4F4F0}"/>
              </a:ext>
            </a:extLst>
          </p:cNvPr>
          <p:cNvSpPr>
            <a:spLocks noGrp="1"/>
          </p:cNvSpPr>
          <p:nvPr>
            <p:ph type="ctrTitle"/>
          </p:nvPr>
        </p:nvSpPr>
        <p:spPr>
          <a:xfrm>
            <a:off x="1238250" y="1122363"/>
            <a:ext cx="74295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75394A6-69B0-4940-BDCD-A2124DDAEE7E}"/>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6" name="Platshållare för bildnummer 5">
            <a:extLst>
              <a:ext uri="{FF2B5EF4-FFF2-40B4-BE49-F238E27FC236}">
                <a16:creationId xmlns:a16="http://schemas.microsoft.com/office/drawing/2014/main" id="{8EB4BC44-4DE1-40EA-925D-FC33F3E76835}"/>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60429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681225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pic>
        <p:nvPicPr>
          <p:cNvPr id="5" name="Bildobjekt 4" descr="En bild som visar leksak&#10;&#10;Automatiskt genererad beskrivning">
            <a:extLst>
              <a:ext uri="{FF2B5EF4-FFF2-40B4-BE49-F238E27FC236}">
                <a16:creationId xmlns:a16="http://schemas.microsoft.com/office/drawing/2014/main" id="{EDD7603F-0D24-4D52-AE79-943F1DBAE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6232" y="2524298"/>
            <a:ext cx="4716087" cy="4716087"/>
          </a:xfrm>
          <a:prstGeom prst="rect">
            <a:avLst/>
          </a:prstGeom>
        </p:spPr>
      </p:pic>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83536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pic>
        <p:nvPicPr>
          <p:cNvPr id="7" name="Bildobjekt 6" descr="En bild som visar leksak, ritning&#10;&#10;Automatiskt genererad beskrivning">
            <a:extLst>
              <a:ext uri="{FF2B5EF4-FFF2-40B4-BE49-F238E27FC236}">
                <a16:creationId xmlns:a16="http://schemas.microsoft.com/office/drawing/2014/main" id="{0DAA65C2-D490-46C1-97FE-75662E8D0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54682" y="2460567"/>
            <a:ext cx="4879571" cy="4879571"/>
          </a:xfrm>
          <a:prstGeom prst="rect">
            <a:avLst/>
          </a:prstGeom>
        </p:spPr>
      </p:pic>
    </p:spTree>
    <p:extLst>
      <p:ext uri="{BB962C8B-B14F-4D97-AF65-F5344CB8AC3E}">
        <p14:creationId xmlns:p14="http://schemas.microsoft.com/office/powerpoint/2010/main" val="106368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70D3077D-5B5D-49FA-88E5-C8B9A063E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9845" y="1631540"/>
            <a:ext cx="6186309" cy="3594919"/>
          </a:xfrm>
          <a:prstGeom prst="rect">
            <a:avLst/>
          </a:prstGeom>
        </p:spPr>
      </p:pic>
    </p:spTree>
    <p:extLst>
      <p:ext uri="{BB962C8B-B14F-4D97-AF65-F5344CB8AC3E}">
        <p14:creationId xmlns:p14="http://schemas.microsoft.com/office/powerpoint/2010/main" val="68383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Rubrik och innehåll">
    <p:spTree>
      <p:nvGrpSpPr>
        <p:cNvPr id="1" name=""/>
        <p:cNvGrpSpPr/>
        <p:nvPr/>
      </p:nvGrpSpPr>
      <p:grpSpPr>
        <a:xfrm>
          <a:off x="0" y="0"/>
          <a:ext cx="0" cy="0"/>
          <a:chOff x="0" y="0"/>
          <a:chExt cx="0" cy="0"/>
        </a:xfrm>
      </p:grpSpPr>
      <p:pic>
        <p:nvPicPr>
          <p:cNvPr id="7" name="Bildobjekt 6" descr="En bild som visar leksak&#10;&#10;Automatiskt genererad beskrivning">
            <a:extLst>
              <a:ext uri="{FF2B5EF4-FFF2-40B4-BE49-F238E27FC236}">
                <a16:creationId xmlns:a16="http://schemas.microsoft.com/office/drawing/2014/main" id="{5CAE17CD-8A94-4E75-82B2-B82104E68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3672" y="2984269"/>
            <a:ext cx="3873731" cy="3873731"/>
          </a:xfrm>
          <a:prstGeom prst="rect">
            <a:avLst/>
          </a:prstGeom>
        </p:spPr>
      </p:pic>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069004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pic>
        <p:nvPicPr>
          <p:cNvPr id="4" name="Bildobjekt 3" descr="En bild som visar leksak, bärbar dator, klocka, dator&#10;&#10;Automatiskt genererad beskrivning">
            <a:extLst>
              <a:ext uri="{FF2B5EF4-FFF2-40B4-BE49-F238E27FC236}">
                <a16:creationId xmlns:a16="http://schemas.microsoft.com/office/drawing/2014/main" id="{36B1B4BD-87E1-48BC-8B9D-45C45FC09F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146" y="2681230"/>
            <a:ext cx="4351338" cy="4351338"/>
          </a:xfrm>
          <a:prstGeom prst="rect">
            <a:avLst/>
          </a:prstGeom>
        </p:spPr>
      </p:pic>
    </p:spTree>
    <p:extLst>
      <p:ext uri="{BB962C8B-B14F-4D97-AF65-F5344CB8AC3E}">
        <p14:creationId xmlns:p14="http://schemas.microsoft.com/office/powerpoint/2010/main" val="4176964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213D89-DE54-4670-A57E-2AC8AED9B3E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0B81D1C-4C04-484A-8A7D-FBAB45B23DD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61FE8A4D-256A-4099-8E5D-BD396D3CD017}"/>
              </a:ext>
            </a:extLst>
          </p:cNvPr>
          <p:cNvSpPr>
            <a:spLocks noGrp="1"/>
          </p:cNvSpPr>
          <p:nvPr>
            <p:ph type="sldNum" sz="quarter" idx="12"/>
          </p:nvPr>
        </p:nvSpPr>
        <p:spPr/>
        <p:txBody>
          <a:bodyPr/>
          <a:lstStyle/>
          <a:p>
            <a:fld id="{1B978C26-2904-4357-9A9F-E8FFB0BDF013}" type="slidenum">
              <a:rPr lang="sv-SE" smtClean="0"/>
              <a:t>‹#›</a:t>
            </a:fld>
            <a:endParaRPr lang="sv-SE"/>
          </a:p>
        </p:txBody>
      </p:sp>
      <p:pic>
        <p:nvPicPr>
          <p:cNvPr id="7" name="Bildobjekt 6">
            <a:extLst>
              <a:ext uri="{FF2B5EF4-FFF2-40B4-BE49-F238E27FC236}">
                <a16:creationId xmlns:a16="http://schemas.microsoft.com/office/drawing/2014/main" id="{02E24923-4C4F-4D25-8B9E-2CF1D8E80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5992" y="2715490"/>
            <a:ext cx="4849091" cy="4849091"/>
          </a:xfrm>
          <a:prstGeom prst="rect">
            <a:avLst/>
          </a:prstGeom>
        </p:spPr>
      </p:pic>
    </p:spTree>
    <p:extLst>
      <p:ext uri="{BB962C8B-B14F-4D97-AF65-F5344CB8AC3E}">
        <p14:creationId xmlns:p14="http://schemas.microsoft.com/office/powerpoint/2010/main" val="159551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979B20-A45C-414A-9AED-0B437B8763DC}"/>
              </a:ext>
            </a:extLst>
          </p:cNvPr>
          <p:cNvSpPr>
            <a:spLocks noGrp="1"/>
          </p:cNvSpPr>
          <p:nvPr>
            <p:ph type="title"/>
          </p:nvPr>
        </p:nvSpPr>
        <p:spPr>
          <a:xfrm>
            <a:off x="676275" y="1709738"/>
            <a:ext cx="8543925"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FD8BA98-552C-40CD-9C02-A530996113A3}"/>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43948E17-83E1-40C3-A089-0E2E89D58002}"/>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37368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48FDF-CA90-429D-B121-B3EF934037A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6CC7D7-306F-46B9-9A09-0AEB4F635FE2}"/>
              </a:ext>
            </a:extLst>
          </p:cNvPr>
          <p:cNvSpPr>
            <a:spLocks noGrp="1"/>
          </p:cNvSpPr>
          <p:nvPr>
            <p:ph sz="half" idx="1"/>
          </p:nvPr>
        </p:nvSpPr>
        <p:spPr>
          <a:xfrm>
            <a:off x="681038" y="1825625"/>
            <a:ext cx="4195762"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D42937D-8CE1-4662-B416-7C246D3232C7}"/>
              </a:ext>
            </a:extLst>
          </p:cNvPr>
          <p:cNvSpPr>
            <a:spLocks noGrp="1"/>
          </p:cNvSpPr>
          <p:nvPr>
            <p:ph sz="half" idx="2"/>
          </p:nvPr>
        </p:nvSpPr>
        <p:spPr>
          <a:xfrm>
            <a:off x="5029200" y="1825625"/>
            <a:ext cx="419576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nummer 6">
            <a:extLst>
              <a:ext uri="{FF2B5EF4-FFF2-40B4-BE49-F238E27FC236}">
                <a16:creationId xmlns:a16="http://schemas.microsoft.com/office/drawing/2014/main" id="{83097064-B1AE-48A0-8E2A-8E52D9528C89}"/>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2753256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1E5911-03E8-4143-A2F6-AACD4FAB6B50}"/>
              </a:ext>
            </a:extLst>
          </p:cNvPr>
          <p:cNvSpPr>
            <a:spLocks noGrp="1"/>
          </p:cNvSpPr>
          <p:nvPr>
            <p:ph type="title"/>
          </p:nvPr>
        </p:nvSpPr>
        <p:spPr>
          <a:xfrm>
            <a:off x="682625" y="365125"/>
            <a:ext cx="8543925"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46A372-C998-4CCB-85DE-37EBAB2C15AF}"/>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778FA47-3200-456C-9F6F-E34BE8A62684}"/>
              </a:ext>
            </a:extLst>
          </p:cNvPr>
          <p:cNvSpPr>
            <a:spLocks noGrp="1"/>
          </p:cNvSpPr>
          <p:nvPr>
            <p:ph sz="half" idx="2"/>
          </p:nvPr>
        </p:nvSpPr>
        <p:spPr>
          <a:xfrm>
            <a:off x="682625" y="2505075"/>
            <a:ext cx="419100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2854169-0766-463A-82F1-3ACDC56706A2}"/>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2E9D0D5-BD1C-42AC-8A61-F1E836766FA5}"/>
              </a:ext>
            </a:extLst>
          </p:cNvPr>
          <p:cNvSpPr>
            <a:spLocks noGrp="1"/>
          </p:cNvSpPr>
          <p:nvPr>
            <p:ph sz="quarter" idx="4"/>
          </p:nvPr>
        </p:nvSpPr>
        <p:spPr>
          <a:xfrm>
            <a:off x="5014913" y="2505075"/>
            <a:ext cx="42116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bildnummer 8">
            <a:extLst>
              <a:ext uri="{FF2B5EF4-FFF2-40B4-BE49-F238E27FC236}">
                <a16:creationId xmlns:a16="http://schemas.microsoft.com/office/drawing/2014/main" id="{E34A1C93-9872-491D-9EF9-45CD9382BEE3}"/>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057195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7D4E8-D001-4EFE-BC6E-A6BCC47DE767}"/>
              </a:ext>
            </a:extLst>
          </p:cNvPr>
          <p:cNvSpPr>
            <a:spLocks noGrp="1"/>
          </p:cNvSpPr>
          <p:nvPr>
            <p:ph type="title"/>
          </p:nvPr>
        </p:nvSpPr>
        <p:spPr/>
        <p:txBody>
          <a:bodyPr/>
          <a:lstStyle/>
          <a:p>
            <a:r>
              <a:rPr lang="sv-SE"/>
              <a:t>Klicka här för att ändra mall för rubrikformat</a:t>
            </a:r>
          </a:p>
        </p:txBody>
      </p:sp>
      <p:sp>
        <p:nvSpPr>
          <p:cNvPr id="5" name="Platshållare för bildnummer 4">
            <a:extLst>
              <a:ext uri="{FF2B5EF4-FFF2-40B4-BE49-F238E27FC236}">
                <a16:creationId xmlns:a16="http://schemas.microsoft.com/office/drawing/2014/main" id="{61E1D886-AD82-4747-A366-DA66E73B9832}"/>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521262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CDA89FF-1548-4317-8337-A60D85D9FC76}"/>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18759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2B6894-927C-4C4C-9519-14CB6EDE8A10}"/>
              </a:ext>
            </a:extLst>
          </p:cNvPr>
          <p:cNvSpPr>
            <a:spLocks noGrp="1"/>
          </p:cNvSpPr>
          <p:nvPr>
            <p:ph type="title"/>
          </p:nvPr>
        </p:nvSpPr>
        <p:spPr>
          <a:xfrm>
            <a:off x="682625" y="457200"/>
            <a:ext cx="3194050"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140612-E9EC-4450-9387-B7B0B2D61268}"/>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89B66DC-04CA-4610-A51E-B4B304655156}"/>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6F8F7AA2-A3BB-4ED0-9029-662D85022CEE}"/>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677997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DB9F9-C011-493E-8593-A45301E50AA6}"/>
              </a:ext>
            </a:extLst>
          </p:cNvPr>
          <p:cNvSpPr>
            <a:spLocks noGrp="1"/>
          </p:cNvSpPr>
          <p:nvPr>
            <p:ph type="title"/>
          </p:nvPr>
        </p:nvSpPr>
        <p:spPr>
          <a:xfrm>
            <a:off x="682625" y="457200"/>
            <a:ext cx="3194050"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844216D-9C4A-4AF6-9EB6-9972BCE72DC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78AD3EE-1D3E-40DB-A3A6-DF0FCB60E8E7}"/>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AE1E8E09-9581-4E93-8FC4-84906377575C}"/>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402024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En bild som visar ritning&#10;&#10;Automatiskt genererad beskrivning">
            <a:extLst>
              <a:ext uri="{FF2B5EF4-FFF2-40B4-BE49-F238E27FC236}">
                <a16:creationId xmlns:a16="http://schemas.microsoft.com/office/drawing/2014/main" id="{6BC2E0A7-1BB2-4FD4-8F48-B9A7D5F28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6055" y="2298817"/>
            <a:ext cx="5096711" cy="5096711"/>
          </a:xfrm>
          <a:prstGeom prst="rect">
            <a:avLst/>
          </a:prstGeom>
        </p:spPr>
      </p:pic>
    </p:spTree>
    <p:extLst>
      <p:ext uri="{BB962C8B-B14F-4D97-AF65-F5344CB8AC3E}">
        <p14:creationId xmlns:p14="http://schemas.microsoft.com/office/powerpoint/2010/main" val="26940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FF40E4-749A-4A70-98B6-CDFA8953E80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DC5987A-55D8-40F9-8826-A179777E5E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7625CBC7-94ED-4839-A929-E03C50D098AF}"/>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3022964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269F06A-DD4E-4AE0-A571-05490D3E2AA8}"/>
              </a:ext>
            </a:extLst>
          </p:cNvPr>
          <p:cNvSpPr>
            <a:spLocks noGrp="1"/>
          </p:cNvSpPr>
          <p:nvPr>
            <p:ph type="title" orient="vert"/>
          </p:nvPr>
        </p:nvSpPr>
        <p:spPr>
          <a:xfrm>
            <a:off x="7089775" y="365125"/>
            <a:ext cx="2135188"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A9049F-5C4D-4D61-9C74-CF1D65F6B74E}"/>
              </a:ext>
            </a:extLst>
          </p:cNvPr>
          <p:cNvSpPr>
            <a:spLocks noGrp="1"/>
          </p:cNvSpPr>
          <p:nvPr>
            <p:ph type="body" orient="vert" idx="1"/>
          </p:nvPr>
        </p:nvSpPr>
        <p:spPr>
          <a:xfrm>
            <a:off x="681038" y="365125"/>
            <a:ext cx="6256337"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A55A60FE-6C3E-4973-8BE9-1F7FAD9D1927}"/>
              </a:ext>
            </a:extLst>
          </p:cNvPr>
          <p:cNvSpPr>
            <a:spLocks noGrp="1"/>
          </p:cNvSpPr>
          <p:nvPr>
            <p:ph type="sldNum" sz="quarter" idx="12"/>
          </p:nvPr>
        </p:nvSpPr>
        <p:spPr/>
        <p:txBody>
          <a:bodyPr/>
          <a:lstStyle/>
          <a:p>
            <a:fld id="{1B978C26-2904-4357-9A9F-E8FFB0BDF013}" type="slidenum">
              <a:rPr lang="sv-SE" smtClean="0"/>
              <a:t>‹#›</a:t>
            </a:fld>
            <a:endParaRPr lang="sv-SE"/>
          </a:p>
        </p:txBody>
      </p:sp>
    </p:spTree>
    <p:extLst>
      <p:ext uri="{BB962C8B-B14F-4D97-AF65-F5344CB8AC3E}">
        <p14:creationId xmlns:p14="http://schemas.microsoft.com/office/powerpoint/2010/main" val="69072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pic>
        <p:nvPicPr>
          <p:cNvPr id="3" name="Bildobjekt 2" descr="En bild som visar ritning&#10;&#10;Automatiskt genererad beskrivning">
            <a:extLst>
              <a:ext uri="{FF2B5EF4-FFF2-40B4-BE49-F238E27FC236}">
                <a16:creationId xmlns:a16="http://schemas.microsoft.com/office/drawing/2014/main" id="{6BC2E0A7-1BB2-4FD4-8F48-B9A7D5F28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6055" y="2298817"/>
            <a:ext cx="5096711" cy="5096711"/>
          </a:xfrm>
          <a:prstGeom prst="rect">
            <a:avLst/>
          </a:prstGeom>
        </p:spPr>
      </p:pic>
    </p:spTree>
    <p:extLst>
      <p:ext uri="{BB962C8B-B14F-4D97-AF65-F5344CB8AC3E}">
        <p14:creationId xmlns:p14="http://schemas.microsoft.com/office/powerpoint/2010/main" val="135195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E14B25DE-7519-4C0F-8468-3ED2F625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2714" y="2298818"/>
            <a:ext cx="5106112" cy="5106112"/>
          </a:xfrm>
          <a:prstGeom prst="rect">
            <a:avLst/>
          </a:prstGeom>
        </p:spPr>
      </p:pic>
    </p:spTree>
    <p:extLst>
      <p:ext uri="{BB962C8B-B14F-4D97-AF65-F5344CB8AC3E}">
        <p14:creationId xmlns:p14="http://schemas.microsoft.com/office/powerpoint/2010/main" val="70444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14B25DE-7519-4C0F-8468-3ED2F625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2714" y="2298818"/>
            <a:ext cx="5106112" cy="5106112"/>
          </a:xfrm>
          <a:prstGeom prst="rect">
            <a:avLst/>
          </a:prstGeom>
        </p:spPr>
      </p:pic>
    </p:spTree>
    <p:extLst>
      <p:ext uri="{BB962C8B-B14F-4D97-AF65-F5344CB8AC3E}">
        <p14:creationId xmlns:p14="http://schemas.microsoft.com/office/powerpoint/2010/main" val="203362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15507C0D-C474-4C1F-AD18-79FABF218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162" y="2775960"/>
            <a:ext cx="4346960" cy="4346960"/>
          </a:xfrm>
          <a:prstGeom prst="rect">
            <a:avLst/>
          </a:prstGeom>
        </p:spPr>
      </p:pic>
    </p:spTree>
    <p:extLst>
      <p:ext uri="{BB962C8B-B14F-4D97-AF65-F5344CB8AC3E}">
        <p14:creationId xmlns:p14="http://schemas.microsoft.com/office/powerpoint/2010/main" val="139109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Rubrik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5507C0D-C474-4C1F-AD18-79FABF2186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162" y="2775960"/>
            <a:ext cx="4346960" cy="4346960"/>
          </a:xfrm>
          <a:prstGeom prst="rect">
            <a:avLst/>
          </a:prstGeom>
        </p:spPr>
      </p:pic>
    </p:spTree>
    <p:extLst>
      <p:ext uri="{BB962C8B-B14F-4D97-AF65-F5344CB8AC3E}">
        <p14:creationId xmlns:p14="http://schemas.microsoft.com/office/powerpoint/2010/main" val="77230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00D5CE7-91E3-44E0-9D04-04FF3F20AE89}"/>
              </a:ext>
            </a:extLst>
          </p:cNvPr>
          <p:cNvSpPr/>
          <p:nvPr userDrawn="1"/>
        </p:nvSpPr>
        <p:spPr>
          <a:xfrm>
            <a:off x="0" y="1"/>
            <a:ext cx="9906000" cy="6858000"/>
          </a:xfrm>
          <a:prstGeom prst="rect">
            <a:avLst/>
          </a:prstGeom>
          <a:solidFill>
            <a:srgbClr val="90C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10BCFD6E-DDC4-4994-8748-CFBF57736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277" y="2382850"/>
            <a:ext cx="4868255" cy="4868255"/>
          </a:xfrm>
          <a:prstGeom prst="rect">
            <a:avLst/>
          </a:prstGeom>
        </p:spPr>
      </p:pic>
    </p:spTree>
    <p:extLst>
      <p:ext uri="{BB962C8B-B14F-4D97-AF65-F5344CB8AC3E}">
        <p14:creationId xmlns:p14="http://schemas.microsoft.com/office/powerpoint/2010/main" val="428503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3AA7656-8162-4350-9DC8-1A068C5E7BB2}"/>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8B83841-7C46-4ED1-9A0E-1954A33F748E}"/>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a:extLst>
              <a:ext uri="{FF2B5EF4-FFF2-40B4-BE49-F238E27FC236}">
                <a16:creationId xmlns:a16="http://schemas.microsoft.com/office/drawing/2014/main" id="{53792008-ED23-4294-A90A-93CBBD91E13A}"/>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78C26-2904-4357-9A9F-E8FFB0BDF013}" type="slidenum">
              <a:rPr lang="sv-SE" smtClean="0"/>
              <a:t>‹#›</a:t>
            </a:fld>
            <a:endParaRPr lang="sv-SE"/>
          </a:p>
        </p:txBody>
      </p:sp>
      <p:pic>
        <p:nvPicPr>
          <p:cNvPr id="10" name="Bildobjekt 9">
            <a:extLst>
              <a:ext uri="{FF2B5EF4-FFF2-40B4-BE49-F238E27FC236}">
                <a16:creationId xmlns:a16="http://schemas.microsoft.com/office/drawing/2014/main" id="{D4448C38-CA83-4EB7-BE89-73CC1D9578D9}"/>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8935315" y="300106"/>
            <a:ext cx="579293" cy="589653"/>
          </a:xfrm>
          <a:prstGeom prst="rect">
            <a:avLst/>
          </a:prstGeom>
        </p:spPr>
      </p:pic>
    </p:spTree>
    <p:extLst>
      <p:ext uri="{BB962C8B-B14F-4D97-AF65-F5344CB8AC3E}">
        <p14:creationId xmlns:p14="http://schemas.microsoft.com/office/powerpoint/2010/main" val="697916253"/>
      </p:ext>
    </p:extLst>
  </p:cSld>
  <p:clrMap bg1="lt1" tx1="dk1" bg2="lt2" tx2="dk2" accent1="accent1" accent2="accent2" accent3="accent3" accent4="accent4" accent5="accent5" accent6="accent6" hlink="hlink" folHlink="folHlink"/>
  <p:sldLayoutIdLst>
    <p:sldLayoutId id="2147483853" r:id="rId1"/>
    <p:sldLayoutId id="2147483852" r:id="rId2"/>
    <p:sldLayoutId id="2147483854" r:id="rId3"/>
    <p:sldLayoutId id="2147483861" r:id="rId4"/>
    <p:sldLayoutId id="2147483855" r:id="rId5"/>
    <p:sldLayoutId id="2147483859" r:id="rId6"/>
    <p:sldLayoutId id="2147483856" r:id="rId7"/>
    <p:sldLayoutId id="2147483860" r:id="rId8"/>
    <p:sldLayoutId id="2147483857" r:id="rId9"/>
    <p:sldLayoutId id="2147483862" r:id="rId10"/>
    <p:sldLayoutId id="2147483863" r:id="rId11"/>
    <p:sldLayoutId id="2147483864" r:id="rId12"/>
    <p:sldLayoutId id="2147483865" r:id="rId13"/>
    <p:sldLayoutId id="2147483866" r:id="rId14"/>
    <p:sldLayoutId id="2147483858" r:id="rId15"/>
    <p:sldLayoutId id="2147483841" r:id="rId16"/>
    <p:sldLayoutId id="2147483842" r:id="rId17"/>
    <p:sldLayoutId id="2147483867" r:id="rId18"/>
    <p:sldLayoutId id="2147483868" r:id="rId19"/>
    <p:sldLayoutId id="2147483869" r:id="rId20"/>
    <p:sldLayoutId id="2147483870" r:id="rId21"/>
    <p:sldLayoutId id="2147483871"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Nanami RoundSpecial Heavy"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venir LT 35 Light" panose="02000503030000020003"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venir LT 35 Light" panose="02000503030000020003"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venir LT 35 Light" panose="02000503030000020003"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LT 35 Light" panose="02000503030000020003"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LT 35 Light" panose="0200050303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video" Target="https://www.youtube.com/embed/wZPjXuy6MIg?feature=oembed" TargetMode="External"/><Relationship Id="rId7" Type="http://schemas.openxmlformats.org/officeDocument/2006/relationships/image" Target="../media/image26.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3.bin"/><Relationship Id="rId5" Type="http://schemas.openxmlformats.org/officeDocument/2006/relationships/notesSlide" Target="../notesSlides/notesSlide14.xml"/><Relationship Id="rId4"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video" Target="https://www.youtube.com/embed/Oq0IzCog5WA?feature=oembed" TargetMode="External"/><Relationship Id="rId7" Type="http://schemas.openxmlformats.org/officeDocument/2006/relationships/image" Target="../media/image26.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4.bin"/><Relationship Id="rId5" Type="http://schemas.openxmlformats.org/officeDocument/2006/relationships/notesSlide" Target="../notesSlides/notesSlide15.xml"/><Relationship Id="rId4"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B14BF-C6B9-414E-9BE7-5E0225107168}"/>
              </a:ext>
            </a:extLst>
          </p:cNvPr>
          <p:cNvSpPr>
            <a:spLocks noGrp="1"/>
          </p:cNvSpPr>
          <p:nvPr>
            <p:ph type="ctrTitle"/>
          </p:nvPr>
        </p:nvSpPr>
        <p:spPr/>
        <p:txBody>
          <a:bodyPr>
            <a:normAutofit/>
          </a:bodyPr>
          <a:lstStyle/>
          <a:p>
            <a:r>
              <a:rPr lang="sv-SE" sz="5400">
                <a:solidFill>
                  <a:srgbClr val="FFFFFF"/>
                </a:solidFill>
              </a:rPr>
              <a:t>Generation Pep Förskola</a:t>
            </a:r>
          </a:p>
        </p:txBody>
      </p:sp>
      <p:sp>
        <p:nvSpPr>
          <p:cNvPr id="6" name="Underrubrik 5">
            <a:extLst>
              <a:ext uri="{FF2B5EF4-FFF2-40B4-BE49-F238E27FC236}">
                <a16:creationId xmlns:a16="http://schemas.microsoft.com/office/drawing/2014/main" id="{EEF452CB-FC7D-4556-8A05-067286DD63CD}"/>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987166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17C1E0C4-0761-4FB2-A9FF-D35ACCF5AFED}"/>
              </a:ext>
            </a:extLst>
          </p:cNvPr>
          <p:cNvSpPr/>
          <p:nvPr/>
        </p:nvSpPr>
        <p:spPr>
          <a:xfrm>
            <a:off x="1042386" y="1740023"/>
            <a:ext cx="7821227" cy="2730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v-SE"/>
          </a:p>
        </p:txBody>
      </p:sp>
      <p:sp>
        <p:nvSpPr>
          <p:cNvPr id="7" name="textruta 6">
            <a:extLst>
              <a:ext uri="{FF2B5EF4-FFF2-40B4-BE49-F238E27FC236}">
                <a16:creationId xmlns:a16="http://schemas.microsoft.com/office/drawing/2014/main" id="{EE3895ED-406D-43B0-B576-4D1C712A76E7}"/>
              </a:ext>
            </a:extLst>
          </p:cNvPr>
          <p:cNvSpPr txBox="1"/>
          <p:nvPr/>
        </p:nvSpPr>
        <p:spPr>
          <a:xfrm>
            <a:off x="2054595" y="4628056"/>
            <a:ext cx="5768696" cy="830997"/>
          </a:xfrm>
          <a:prstGeom prst="rect">
            <a:avLst/>
          </a:prstGeom>
          <a:noFill/>
        </p:spPr>
        <p:txBody>
          <a:bodyPr wrap="square" rtlCol="0" anchor="ctr">
            <a:spAutoFit/>
          </a:bodyPr>
          <a:lstStyle/>
          <a:p>
            <a:r>
              <a:rPr lang="sv-SE" sz="2400" b="1">
                <a:solidFill>
                  <a:srgbClr val="FF6666"/>
                </a:solidFill>
                <a:latin typeface="Nanami RoundSpecial Heavy" pitchFamily="2" charset="0"/>
              </a:rPr>
              <a:t>2</a:t>
            </a:r>
            <a:r>
              <a:rPr lang="sv-SE" sz="2400" b="1">
                <a:solidFill>
                  <a:schemeClr val="bg1"/>
                </a:solidFill>
                <a:latin typeface="Nanami RoundSpecial Heavy" pitchFamily="2" charset="0"/>
              </a:rPr>
              <a:t> </a:t>
            </a:r>
            <a:r>
              <a:rPr lang="sv-SE" sz="2400" b="1">
                <a:latin typeface="Nanami RoundSpecial Heavy" pitchFamily="2" charset="0"/>
              </a:rPr>
              <a:t>av</a:t>
            </a:r>
            <a:r>
              <a:rPr lang="sv-SE" sz="2400" b="1">
                <a:solidFill>
                  <a:schemeClr val="bg1"/>
                </a:solidFill>
                <a:latin typeface="Nanami RoundSpecial Heavy" pitchFamily="2" charset="0"/>
              </a:rPr>
              <a:t> </a:t>
            </a:r>
            <a:r>
              <a:rPr lang="sv-SE" sz="2400" b="1">
                <a:solidFill>
                  <a:srgbClr val="FF6666"/>
                </a:solidFill>
                <a:latin typeface="Nanami RoundSpecial Heavy" pitchFamily="2" charset="0"/>
              </a:rPr>
              <a:t>10</a:t>
            </a:r>
            <a:r>
              <a:rPr lang="sv-SE" sz="2400" b="1">
                <a:solidFill>
                  <a:schemeClr val="bg1"/>
                </a:solidFill>
                <a:latin typeface="Nanami RoundSpecial Heavy" pitchFamily="2" charset="0"/>
              </a:rPr>
              <a:t> </a:t>
            </a:r>
            <a:r>
              <a:rPr lang="sv-SE" sz="2400" b="1">
                <a:latin typeface="Nanami RoundSpecial Heavy" pitchFamily="2" charset="0"/>
              </a:rPr>
              <a:t>barn når rekommendationen om</a:t>
            </a:r>
          </a:p>
          <a:p>
            <a:r>
              <a:rPr lang="sv-SE" sz="2400" b="1">
                <a:latin typeface="Nanami RoundSpecial Heavy" pitchFamily="2" charset="0"/>
              </a:rPr>
              <a:t>60 minuter fysisk aktivitet per dag.</a:t>
            </a:r>
          </a:p>
        </p:txBody>
      </p:sp>
      <p:pic>
        <p:nvPicPr>
          <p:cNvPr id="3" name="Bildobjekt 2" descr="En bild som visar hjul, fönster, ritning&#10;&#10;Automatiskt genererad beskrivning">
            <a:extLst>
              <a:ext uri="{FF2B5EF4-FFF2-40B4-BE49-F238E27FC236}">
                <a16:creationId xmlns:a16="http://schemas.microsoft.com/office/drawing/2014/main" id="{E6688C33-84CE-47C4-AB7B-6BB57F1A2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001" y="3106254"/>
            <a:ext cx="1408518" cy="1146424"/>
          </a:xfrm>
          <a:prstGeom prst="rect">
            <a:avLst/>
          </a:prstGeom>
        </p:spPr>
      </p:pic>
      <p:pic>
        <p:nvPicPr>
          <p:cNvPr id="6" name="Bildobjekt 5">
            <a:extLst>
              <a:ext uri="{FF2B5EF4-FFF2-40B4-BE49-F238E27FC236}">
                <a16:creationId xmlns:a16="http://schemas.microsoft.com/office/drawing/2014/main" id="{00A2F101-ED29-4C96-83F0-3F67216CF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187" y="1959831"/>
            <a:ext cx="1419381" cy="1146423"/>
          </a:xfrm>
          <a:prstGeom prst="rect">
            <a:avLst/>
          </a:prstGeom>
        </p:spPr>
      </p:pic>
      <p:pic>
        <p:nvPicPr>
          <p:cNvPr id="8" name="Bildobjekt 7" descr="En bild som visar hjul, fönster, ritning&#10;&#10;Automatiskt genererad beskrivning">
            <a:extLst>
              <a:ext uri="{FF2B5EF4-FFF2-40B4-BE49-F238E27FC236}">
                <a16:creationId xmlns:a16="http://schemas.microsoft.com/office/drawing/2014/main" id="{B61BE883-F70B-4288-AAF6-432355B02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84" y="3106254"/>
            <a:ext cx="1408518" cy="1146424"/>
          </a:xfrm>
          <a:prstGeom prst="rect">
            <a:avLst/>
          </a:prstGeom>
        </p:spPr>
      </p:pic>
      <p:pic>
        <p:nvPicPr>
          <p:cNvPr id="9" name="Bildobjekt 8" descr="En bild som visar hjul, fönster, ritning&#10;&#10;Automatiskt genererad beskrivning">
            <a:extLst>
              <a:ext uri="{FF2B5EF4-FFF2-40B4-BE49-F238E27FC236}">
                <a16:creationId xmlns:a16="http://schemas.microsoft.com/office/drawing/2014/main" id="{D673BAD4-6E1F-461D-AE13-6D6F29AF8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318" y="3106254"/>
            <a:ext cx="1408518" cy="1146424"/>
          </a:xfrm>
          <a:prstGeom prst="rect">
            <a:avLst/>
          </a:prstGeom>
        </p:spPr>
      </p:pic>
      <p:pic>
        <p:nvPicPr>
          <p:cNvPr id="10" name="Bildobjekt 9" descr="En bild som visar hjul, fönster, ritning&#10;&#10;Automatiskt genererad beskrivning">
            <a:extLst>
              <a:ext uri="{FF2B5EF4-FFF2-40B4-BE49-F238E27FC236}">
                <a16:creationId xmlns:a16="http://schemas.microsoft.com/office/drawing/2014/main" id="{F0619DCF-0767-4F08-A95C-9598C1E26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367" y="3106254"/>
            <a:ext cx="1408518" cy="1146424"/>
          </a:xfrm>
          <a:prstGeom prst="rect">
            <a:avLst/>
          </a:prstGeom>
        </p:spPr>
      </p:pic>
      <p:pic>
        <p:nvPicPr>
          <p:cNvPr id="11" name="Bildobjekt 10" descr="En bild som visar hjul, fönster, ritning&#10;&#10;Automatiskt genererad beskrivning">
            <a:extLst>
              <a:ext uri="{FF2B5EF4-FFF2-40B4-BE49-F238E27FC236}">
                <a16:creationId xmlns:a16="http://schemas.microsoft.com/office/drawing/2014/main" id="{B2791D20-DBA5-41C2-A6BB-DEF1D98B7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050" y="3106254"/>
            <a:ext cx="1408518" cy="1146424"/>
          </a:xfrm>
          <a:prstGeom prst="rect">
            <a:avLst/>
          </a:prstGeom>
        </p:spPr>
      </p:pic>
      <p:pic>
        <p:nvPicPr>
          <p:cNvPr id="12" name="Bildobjekt 11" descr="En bild som visar hjul, fönster, ritning&#10;&#10;Automatiskt genererad beskrivning">
            <a:extLst>
              <a:ext uri="{FF2B5EF4-FFF2-40B4-BE49-F238E27FC236}">
                <a16:creationId xmlns:a16="http://schemas.microsoft.com/office/drawing/2014/main" id="{51E7E67F-50F6-4A1B-A5A5-6E8EBB509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181" y="1957689"/>
            <a:ext cx="1408518" cy="1146424"/>
          </a:xfrm>
          <a:prstGeom prst="rect">
            <a:avLst/>
          </a:prstGeom>
        </p:spPr>
      </p:pic>
      <p:pic>
        <p:nvPicPr>
          <p:cNvPr id="13" name="Bildobjekt 12" descr="En bild som visar hjul, fönster, ritning&#10;&#10;Automatiskt genererad beskrivning">
            <a:extLst>
              <a:ext uri="{FF2B5EF4-FFF2-40B4-BE49-F238E27FC236}">
                <a16:creationId xmlns:a16="http://schemas.microsoft.com/office/drawing/2014/main" id="{A32ADFFF-52BD-4A44-B638-39BE0A25F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065" y="1957689"/>
            <a:ext cx="1408518" cy="1146424"/>
          </a:xfrm>
          <a:prstGeom prst="rect">
            <a:avLst/>
          </a:prstGeom>
        </p:spPr>
      </p:pic>
      <p:pic>
        <p:nvPicPr>
          <p:cNvPr id="14" name="Bildobjekt 13" descr="En bild som visar hjul, fönster, ritning&#10;&#10;Automatiskt genererad beskrivning">
            <a:extLst>
              <a:ext uri="{FF2B5EF4-FFF2-40B4-BE49-F238E27FC236}">
                <a16:creationId xmlns:a16="http://schemas.microsoft.com/office/drawing/2014/main" id="{5C5B27EF-B7B4-4365-9147-BF3CD8E31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748" y="1957689"/>
            <a:ext cx="1408518" cy="1146424"/>
          </a:xfrm>
          <a:prstGeom prst="rect">
            <a:avLst/>
          </a:prstGeom>
        </p:spPr>
      </p:pic>
      <p:pic>
        <p:nvPicPr>
          <p:cNvPr id="16" name="Bildobjekt 15">
            <a:extLst>
              <a:ext uri="{FF2B5EF4-FFF2-40B4-BE49-F238E27FC236}">
                <a16:creationId xmlns:a16="http://schemas.microsoft.com/office/drawing/2014/main" id="{8B91FDB2-5430-4269-99D4-64F3C4DBC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969" y="1957689"/>
            <a:ext cx="1419381" cy="1146423"/>
          </a:xfrm>
          <a:prstGeom prst="rect">
            <a:avLst/>
          </a:prstGeom>
        </p:spPr>
      </p:pic>
      <p:sp>
        <p:nvSpPr>
          <p:cNvPr id="15" name="Platshållare för bildnummer 14">
            <a:extLst>
              <a:ext uri="{FF2B5EF4-FFF2-40B4-BE49-F238E27FC236}">
                <a16:creationId xmlns:a16="http://schemas.microsoft.com/office/drawing/2014/main" id="{5FCC2BCD-6AD9-42E3-AD77-99C1F57BF5EE}"/>
              </a:ext>
            </a:extLst>
          </p:cNvPr>
          <p:cNvSpPr>
            <a:spLocks noGrp="1"/>
          </p:cNvSpPr>
          <p:nvPr>
            <p:ph type="sldNum" sz="quarter" idx="12"/>
          </p:nvPr>
        </p:nvSpPr>
        <p:spPr/>
        <p:txBody>
          <a:bodyPr/>
          <a:lstStyle/>
          <a:p>
            <a:fld id="{1B978C26-2904-4357-9A9F-E8FFB0BDF013}" type="slidenum">
              <a:rPr lang="sv-SE" smtClean="0"/>
              <a:t>10</a:t>
            </a:fld>
            <a:endParaRPr lang="sv-SE"/>
          </a:p>
        </p:txBody>
      </p:sp>
    </p:spTree>
    <p:extLst>
      <p:ext uri="{BB962C8B-B14F-4D97-AF65-F5344CB8AC3E}">
        <p14:creationId xmlns:p14="http://schemas.microsoft.com/office/powerpoint/2010/main" val="25136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91E8D3EF-AE09-45B8-8CE1-4CE63B16763C}"/>
              </a:ext>
            </a:extLst>
          </p:cNvPr>
          <p:cNvSpPr txBox="1"/>
          <p:nvPr/>
        </p:nvSpPr>
        <p:spPr>
          <a:xfrm>
            <a:off x="1454887" y="4993472"/>
            <a:ext cx="6996223" cy="830997"/>
          </a:xfrm>
          <a:prstGeom prst="rect">
            <a:avLst/>
          </a:prstGeom>
          <a:noFill/>
        </p:spPr>
        <p:txBody>
          <a:bodyPr wrap="square" rtlCol="0" anchor="ctr">
            <a:spAutoFit/>
          </a:bodyPr>
          <a:lstStyle/>
          <a:p>
            <a:r>
              <a:rPr lang="sv-SE" sz="2400" b="1">
                <a:latin typeface="Nanami RoundSpecial Heavy" pitchFamily="2" charset="0"/>
              </a:rPr>
              <a:t>Barn och unga äter i genomsnitt 270 gram frukt, grönt och bär per dag. </a:t>
            </a:r>
            <a:r>
              <a:rPr lang="sv-SE" sz="2400" b="1">
                <a:solidFill>
                  <a:srgbClr val="FF6666"/>
                </a:solidFill>
                <a:latin typeface="Nanami RoundSpecial Heavy" pitchFamily="2" charset="0"/>
              </a:rPr>
              <a:t>De bör äta 400 gram.</a:t>
            </a:r>
          </a:p>
        </p:txBody>
      </p:sp>
      <p:sp>
        <p:nvSpPr>
          <p:cNvPr id="5" name="Platshållare för bildnummer 4">
            <a:extLst>
              <a:ext uri="{FF2B5EF4-FFF2-40B4-BE49-F238E27FC236}">
                <a16:creationId xmlns:a16="http://schemas.microsoft.com/office/drawing/2014/main" id="{F2699CA7-B351-4526-8082-2FB537D414A7}"/>
              </a:ext>
            </a:extLst>
          </p:cNvPr>
          <p:cNvSpPr>
            <a:spLocks noGrp="1"/>
          </p:cNvSpPr>
          <p:nvPr>
            <p:ph type="sldNum" sz="quarter" idx="12"/>
          </p:nvPr>
        </p:nvSpPr>
        <p:spPr/>
        <p:txBody>
          <a:bodyPr/>
          <a:lstStyle/>
          <a:p>
            <a:fld id="{1B978C26-2904-4357-9A9F-E8FFB0BDF013}" type="slidenum">
              <a:rPr lang="sv-SE" smtClean="0"/>
              <a:t>11</a:t>
            </a:fld>
            <a:endParaRPr lang="sv-SE"/>
          </a:p>
        </p:txBody>
      </p:sp>
      <p:pic>
        <p:nvPicPr>
          <p:cNvPr id="4" name="Bild 3">
            <a:extLst>
              <a:ext uri="{FF2B5EF4-FFF2-40B4-BE49-F238E27FC236}">
                <a16:creationId xmlns:a16="http://schemas.microsoft.com/office/drawing/2014/main" id="{B8DE88EA-196F-42F1-BE4F-8611071C5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9923" y="983143"/>
            <a:ext cx="3486150" cy="3476625"/>
          </a:xfrm>
          <a:prstGeom prst="rect">
            <a:avLst/>
          </a:prstGeom>
        </p:spPr>
      </p:pic>
    </p:spTree>
    <p:extLst>
      <p:ext uri="{BB962C8B-B14F-4D97-AF65-F5344CB8AC3E}">
        <p14:creationId xmlns:p14="http://schemas.microsoft.com/office/powerpoint/2010/main" val="290318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DF734B49-A026-4F25-AEE0-132A529919F3}"/>
              </a:ext>
            </a:extLst>
          </p:cNvPr>
          <p:cNvSpPr txBox="1"/>
          <p:nvPr/>
        </p:nvSpPr>
        <p:spPr>
          <a:xfrm>
            <a:off x="1682748" y="4771039"/>
            <a:ext cx="6540501" cy="830997"/>
          </a:xfrm>
          <a:prstGeom prst="rect">
            <a:avLst/>
          </a:prstGeom>
          <a:noFill/>
        </p:spPr>
        <p:txBody>
          <a:bodyPr wrap="square" rtlCol="0" anchor="ctr">
            <a:spAutoFit/>
          </a:bodyPr>
          <a:lstStyle/>
          <a:p>
            <a:r>
              <a:rPr lang="sv-SE" sz="2400" b="1">
                <a:solidFill>
                  <a:schemeClr val="bg1"/>
                </a:solidFill>
                <a:latin typeface="+mj-lt"/>
              </a:rPr>
              <a:t>Många barn har redan vid </a:t>
            </a:r>
            <a:r>
              <a:rPr lang="sv-SE" sz="2400" b="1">
                <a:solidFill>
                  <a:srgbClr val="FF6666"/>
                </a:solidFill>
                <a:latin typeface="+mj-lt"/>
              </a:rPr>
              <a:t>10 års ålder </a:t>
            </a:r>
            <a:r>
              <a:rPr lang="sv-SE" sz="2400" b="1">
                <a:solidFill>
                  <a:schemeClr val="bg1"/>
                </a:solidFill>
                <a:latin typeface="+mj-lt"/>
              </a:rPr>
              <a:t>lämnat den organiserade idrotten.</a:t>
            </a:r>
          </a:p>
        </p:txBody>
      </p:sp>
      <p:pic>
        <p:nvPicPr>
          <p:cNvPr id="4" name="Bildobjekt 3" descr="En bild som visar skärmbild&#10;&#10;Automatiskt genererad beskrivning">
            <a:extLst>
              <a:ext uri="{FF2B5EF4-FFF2-40B4-BE49-F238E27FC236}">
                <a16:creationId xmlns:a16="http://schemas.microsoft.com/office/drawing/2014/main" id="{C2E52DD3-1955-4E5E-8631-F4E57A398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8046"/>
            <a:ext cx="9718309" cy="5466549"/>
          </a:xfrm>
          <a:prstGeom prst="rect">
            <a:avLst/>
          </a:prstGeom>
          <a:ln>
            <a:noFill/>
          </a:ln>
        </p:spPr>
      </p:pic>
      <p:sp>
        <p:nvSpPr>
          <p:cNvPr id="2" name="Platshållare för bildnummer 1">
            <a:extLst>
              <a:ext uri="{FF2B5EF4-FFF2-40B4-BE49-F238E27FC236}">
                <a16:creationId xmlns:a16="http://schemas.microsoft.com/office/drawing/2014/main" id="{8134B280-5D65-4F30-A8E4-6CBA957B475F}"/>
              </a:ext>
            </a:extLst>
          </p:cNvPr>
          <p:cNvSpPr>
            <a:spLocks noGrp="1"/>
          </p:cNvSpPr>
          <p:nvPr>
            <p:ph type="sldNum" sz="quarter" idx="12"/>
          </p:nvPr>
        </p:nvSpPr>
        <p:spPr/>
        <p:txBody>
          <a:bodyPr/>
          <a:lstStyle/>
          <a:p>
            <a:fld id="{1B978C26-2904-4357-9A9F-E8FFB0BDF013}" type="slidenum">
              <a:rPr lang="sv-SE" smtClean="0"/>
              <a:t>12</a:t>
            </a:fld>
            <a:endParaRPr lang="sv-SE"/>
          </a:p>
        </p:txBody>
      </p:sp>
      <p:sp>
        <p:nvSpPr>
          <p:cNvPr id="8" name="Rektangel 7">
            <a:extLst>
              <a:ext uri="{FF2B5EF4-FFF2-40B4-BE49-F238E27FC236}">
                <a16:creationId xmlns:a16="http://schemas.microsoft.com/office/drawing/2014/main" id="{4068D757-C6CC-4BF5-8DD5-AEFD9C24E1CD}"/>
              </a:ext>
            </a:extLst>
          </p:cNvPr>
          <p:cNvSpPr/>
          <p:nvPr/>
        </p:nvSpPr>
        <p:spPr>
          <a:xfrm>
            <a:off x="7719237" y="2286000"/>
            <a:ext cx="1637414" cy="9143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2726C85-EE98-4B45-90C0-E452736E9E33}"/>
              </a:ext>
            </a:extLst>
          </p:cNvPr>
          <p:cNvSpPr/>
          <p:nvPr/>
        </p:nvSpPr>
        <p:spPr>
          <a:xfrm>
            <a:off x="7230140" y="3710073"/>
            <a:ext cx="993109" cy="128722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25782586-6D11-4493-9248-18BB24D98620}"/>
              </a:ext>
            </a:extLst>
          </p:cNvPr>
          <p:cNvSpPr/>
          <p:nvPr/>
        </p:nvSpPr>
        <p:spPr>
          <a:xfrm>
            <a:off x="5735080" y="2658140"/>
            <a:ext cx="993109" cy="233916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543E7C48-17C2-4F90-9219-394D44342C7D}"/>
              </a:ext>
            </a:extLst>
          </p:cNvPr>
          <p:cNvSpPr/>
          <p:nvPr/>
        </p:nvSpPr>
        <p:spPr>
          <a:xfrm>
            <a:off x="4288168" y="2360429"/>
            <a:ext cx="993109" cy="263687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391CDE69-B4B4-4B86-AE79-DAA4BA2F12A7}"/>
              </a:ext>
            </a:extLst>
          </p:cNvPr>
          <p:cNvSpPr/>
          <p:nvPr/>
        </p:nvSpPr>
        <p:spPr>
          <a:xfrm>
            <a:off x="2799535" y="3710073"/>
            <a:ext cx="993109" cy="129188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56324817-775B-4DDF-A0C2-4428276F739B}"/>
              </a:ext>
            </a:extLst>
          </p:cNvPr>
          <p:cNvSpPr/>
          <p:nvPr/>
        </p:nvSpPr>
        <p:spPr>
          <a:xfrm>
            <a:off x="1344790" y="4359349"/>
            <a:ext cx="993109" cy="63795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85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8E81456-6F49-493F-8185-B66A0579A0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5" name="Object 4" hidden="1">
                        <a:extLst>
                          <a:ext uri="{FF2B5EF4-FFF2-40B4-BE49-F238E27FC236}">
                            <a16:creationId xmlns:a16="http://schemas.microsoft.com/office/drawing/2014/main" id="{78E81456-6F49-493F-8185-B66A0579A0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ubrik 3">
            <a:extLst>
              <a:ext uri="{FF2B5EF4-FFF2-40B4-BE49-F238E27FC236}">
                <a16:creationId xmlns:a16="http://schemas.microsoft.com/office/drawing/2014/main" id="{A18E2D5D-209D-4DE7-B907-99044C1C1106}"/>
              </a:ext>
            </a:extLst>
          </p:cNvPr>
          <p:cNvSpPr txBox="1">
            <a:spLocks/>
          </p:cNvSpPr>
          <p:nvPr/>
        </p:nvSpPr>
        <p:spPr>
          <a:xfrm>
            <a:off x="665199" y="2681768"/>
            <a:ext cx="8575601" cy="9917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Nanami RoundSpecial Heavy" pitchFamily="2" charset="0"/>
                <a:ea typeface="+mj-ea"/>
                <a:cs typeface="+mj-cs"/>
              </a:defRPr>
            </a:lvl1pPr>
          </a:lstStyle>
          <a:p>
            <a:pPr algn="ctr" defTabSz="844083" fontAlgn="base">
              <a:spcBef>
                <a:spcPts val="0"/>
              </a:spcBef>
              <a:spcAft>
                <a:spcPct val="0"/>
              </a:spcAft>
              <a:defRPr/>
            </a:pPr>
            <a:r>
              <a:rPr lang="sv-SE" sz="4800" b="1">
                <a:solidFill>
                  <a:schemeClr val="bg1"/>
                </a:solidFill>
                <a:latin typeface="Nanami RoundSpecial Heavy"/>
              </a:rPr>
              <a:t>Generation Pep Förskola</a:t>
            </a:r>
            <a:endParaRPr lang="sv-SE" sz="3600">
              <a:solidFill>
                <a:schemeClr val="bg1"/>
              </a:solidFill>
            </a:endParaRPr>
          </a:p>
        </p:txBody>
      </p:sp>
      <p:sp>
        <p:nvSpPr>
          <p:cNvPr id="11" name="Underrubrik 6">
            <a:extLst>
              <a:ext uri="{FF2B5EF4-FFF2-40B4-BE49-F238E27FC236}">
                <a16:creationId xmlns:a16="http://schemas.microsoft.com/office/drawing/2014/main" id="{DC7D00B1-A4D8-475D-8212-68EA027820FF}"/>
              </a:ext>
            </a:extLst>
          </p:cNvPr>
          <p:cNvSpPr txBox="1">
            <a:spLocks/>
          </p:cNvSpPr>
          <p:nvPr/>
        </p:nvSpPr>
        <p:spPr>
          <a:xfrm>
            <a:off x="1238249" y="3450820"/>
            <a:ext cx="74295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35 Light" panose="0200050303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35 Light" panose="0200050303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35 Light" panose="0200050303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35 Light" panose="0200050303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35 Light" panose="0200050303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a:solidFill>
                  <a:schemeClr val="bg1"/>
                </a:solidFill>
              </a:rPr>
              <a:t>Vad innebär det?</a:t>
            </a:r>
          </a:p>
        </p:txBody>
      </p:sp>
    </p:spTree>
    <p:extLst>
      <p:ext uri="{BB962C8B-B14F-4D97-AF65-F5344CB8AC3E}">
        <p14:creationId xmlns:p14="http://schemas.microsoft.com/office/powerpoint/2010/main" val="41821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FF49E5-0E25-4116-A642-C895D6BE0B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90" imgH="290" progId="TCLayout.ActiveDocument.1">
                  <p:embed/>
                </p:oleObj>
              </mc:Choice>
              <mc:Fallback>
                <p:oleObj name="think-cell Slide" r:id="rId6" imgW="290" imgH="290" progId="TCLayout.ActiveDocument.1">
                  <p:embed/>
                  <p:pic>
                    <p:nvPicPr>
                      <p:cNvPr id="5" name="Object 4" hidden="1">
                        <a:extLst>
                          <a:ext uri="{FF2B5EF4-FFF2-40B4-BE49-F238E27FC236}">
                            <a16:creationId xmlns:a16="http://schemas.microsoft.com/office/drawing/2014/main" id="{6AFF49E5-0E25-4116-A642-C895D6BE0B8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00D216-55F4-4563-99DF-056420A303F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sv-SE" sz="3600">
              <a:latin typeface="Nanami RoundSpecial Heavy" pitchFamily="50" charset="0"/>
              <a:ea typeface="+mj-ea"/>
              <a:cs typeface="+mj-cs"/>
              <a:sym typeface="Nanami RoundSpecial Heavy" pitchFamily="50" charset="0"/>
            </a:endParaRPr>
          </a:p>
        </p:txBody>
      </p:sp>
      <p:sp>
        <p:nvSpPr>
          <p:cNvPr id="2" name="Platshållare för bildnummer 1">
            <a:extLst>
              <a:ext uri="{FF2B5EF4-FFF2-40B4-BE49-F238E27FC236}">
                <a16:creationId xmlns:a16="http://schemas.microsoft.com/office/drawing/2014/main" id="{013831CE-AE23-4100-AA59-E344DB037D4A}"/>
              </a:ext>
            </a:extLst>
          </p:cNvPr>
          <p:cNvSpPr>
            <a:spLocks noGrp="1"/>
          </p:cNvSpPr>
          <p:nvPr>
            <p:ph type="sldNum" sz="quarter" idx="12"/>
          </p:nvPr>
        </p:nvSpPr>
        <p:spPr/>
        <p:txBody>
          <a:bodyPr/>
          <a:lstStyle/>
          <a:p>
            <a:fld id="{90BAB4E6-39FF-4D63-9A7D-BB392BFFF64D}" type="slidenum">
              <a:rPr lang="sv-SE" smtClean="0"/>
              <a:t>14</a:t>
            </a:fld>
            <a:endParaRPr lang="sv-SE"/>
          </a:p>
        </p:txBody>
      </p:sp>
      <p:sp>
        <p:nvSpPr>
          <p:cNvPr id="4" name="Title 3">
            <a:extLst>
              <a:ext uri="{FF2B5EF4-FFF2-40B4-BE49-F238E27FC236}">
                <a16:creationId xmlns:a16="http://schemas.microsoft.com/office/drawing/2014/main" id="{3E56F59E-12B5-46E9-8EB9-82059F5BB7D6}"/>
              </a:ext>
            </a:extLst>
          </p:cNvPr>
          <p:cNvSpPr>
            <a:spLocks noGrp="1"/>
          </p:cNvSpPr>
          <p:nvPr>
            <p:ph type="title" idx="4294967295"/>
          </p:nvPr>
        </p:nvSpPr>
        <p:spPr>
          <a:xfrm>
            <a:off x="1349375" y="3333750"/>
            <a:ext cx="8556625" cy="900113"/>
          </a:xfrm>
        </p:spPr>
        <p:txBody>
          <a:bodyPr/>
          <a:lstStyle/>
          <a:p>
            <a:endParaRPr lang="en-US" dirty="0"/>
          </a:p>
        </p:txBody>
      </p:sp>
      <p:pic>
        <p:nvPicPr>
          <p:cNvPr id="3" name="Onlinemedia 2" title="Introduktion till Pep Förskola">
            <a:hlinkClick r:id="" action="ppaction://media"/>
            <a:extLst>
              <a:ext uri="{FF2B5EF4-FFF2-40B4-BE49-F238E27FC236}">
                <a16:creationId xmlns:a16="http://schemas.microsoft.com/office/drawing/2014/main" id="{2D94ACBB-33BE-47C0-A02A-F801B7739B9A}"/>
              </a:ext>
            </a:extLst>
          </p:cNvPr>
          <p:cNvPicPr>
            <a:picLocks noRot="1" noChangeAspect="1"/>
          </p:cNvPicPr>
          <p:nvPr>
            <a:videoFile r:link="rId3"/>
          </p:nvPr>
        </p:nvPicPr>
        <p:blipFill>
          <a:blip r:embed="rId8"/>
          <a:stretch>
            <a:fillRect/>
          </a:stretch>
        </p:blipFill>
        <p:spPr>
          <a:xfrm>
            <a:off x="682388" y="1016104"/>
            <a:ext cx="8542575" cy="4826555"/>
          </a:xfrm>
          <a:prstGeom prst="rect">
            <a:avLst/>
          </a:prstGeom>
        </p:spPr>
      </p:pic>
    </p:spTree>
    <p:extLst>
      <p:ext uri="{BB962C8B-B14F-4D97-AF65-F5344CB8AC3E}">
        <p14:creationId xmlns:p14="http://schemas.microsoft.com/office/powerpoint/2010/main" val="37294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FF49E5-0E25-4116-A642-C895D6BE0B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90" imgH="290" progId="TCLayout.ActiveDocument.1">
                  <p:embed/>
                </p:oleObj>
              </mc:Choice>
              <mc:Fallback>
                <p:oleObj name="think-cell Slide" r:id="rId6" imgW="290" imgH="290" progId="TCLayout.ActiveDocument.1">
                  <p:embed/>
                  <p:pic>
                    <p:nvPicPr>
                      <p:cNvPr id="5" name="Object 4" hidden="1">
                        <a:extLst>
                          <a:ext uri="{FF2B5EF4-FFF2-40B4-BE49-F238E27FC236}">
                            <a16:creationId xmlns:a16="http://schemas.microsoft.com/office/drawing/2014/main" id="{6AFF49E5-0E25-4116-A642-C895D6BE0B8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00D216-55F4-4563-99DF-056420A303F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sv-SE" sz="3600">
              <a:latin typeface="Nanami RoundSpecial Heavy" pitchFamily="50" charset="0"/>
              <a:ea typeface="+mj-ea"/>
              <a:cs typeface="+mj-cs"/>
              <a:sym typeface="Nanami RoundSpecial Heavy" pitchFamily="50" charset="0"/>
            </a:endParaRPr>
          </a:p>
        </p:txBody>
      </p:sp>
      <p:sp>
        <p:nvSpPr>
          <p:cNvPr id="2" name="Platshållare för bildnummer 1">
            <a:extLst>
              <a:ext uri="{FF2B5EF4-FFF2-40B4-BE49-F238E27FC236}">
                <a16:creationId xmlns:a16="http://schemas.microsoft.com/office/drawing/2014/main" id="{013831CE-AE23-4100-AA59-E344DB037D4A}"/>
              </a:ext>
            </a:extLst>
          </p:cNvPr>
          <p:cNvSpPr>
            <a:spLocks noGrp="1"/>
          </p:cNvSpPr>
          <p:nvPr>
            <p:ph type="sldNum" sz="quarter" idx="12"/>
          </p:nvPr>
        </p:nvSpPr>
        <p:spPr/>
        <p:txBody>
          <a:bodyPr/>
          <a:lstStyle/>
          <a:p>
            <a:fld id="{90BAB4E6-39FF-4D63-9A7D-BB392BFFF64D}" type="slidenum">
              <a:rPr lang="sv-SE" smtClean="0"/>
              <a:t>15</a:t>
            </a:fld>
            <a:endParaRPr lang="sv-SE"/>
          </a:p>
        </p:txBody>
      </p:sp>
      <p:sp>
        <p:nvSpPr>
          <p:cNvPr id="4" name="Title 3">
            <a:extLst>
              <a:ext uri="{FF2B5EF4-FFF2-40B4-BE49-F238E27FC236}">
                <a16:creationId xmlns:a16="http://schemas.microsoft.com/office/drawing/2014/main" id="{3E56F59E-12B5-46E9-8EB9-82059F5BB7D6}"/>
              </a:ext>
            </a:extLst>
          </p:cNvPr>
          <p:cNvSpPr>
            <a:spLocks noGrp="1"/>
          </p:cNvSpPr>
          <p:nvPr>
            <p:ph type="title" idx="4294967295"/>
          </p:nvPr>
        </p:nvSpPr>
        <p:spPr>
          <a:xfrm>
            <a:off x="1349375" y="3333750"/>
            <a:ext cx="8556625" cy="900113"/>
          </a:xfrm>
        </p:spPr>
        <p:txBody>
          <a:bodyPr/>
          <a:lstStyle/>
          <a:p>
            <a:endParaRPr lang="en-US" dirty="0"/>
          </a:p>
        </p:txBody>
      </p:sp>
      <p:pic>
        <p:nvPicPr>
          <p:cNvPr id="3" name="Onlinemedia 2" title="Välkommen till Pep Förskola">
            <a:hlinkClick r:id="" action="ppaction://media"/>
            <a:extLst>
              <a:ext uri="{FF2B5EF4-FFF2-40B4-BE49-F238E27FC236}">
                <a16:creationId xmlns:a16="http://schemas.microsoft.com/office/drawing/2014/main" id="{03985ACE-DCBA-4E12-B9FC-9631400172E4}"/>
              </a:ext>
            </a:extLst>
          </p:cNvPr>
          <p:cNvPicPr>
            <a:picLocks noRot="1" noChangeAspect="1"/>
          </p:cNvPicPr>
          <p:nvPr>
            <a:videoFile r:link="rId3"/>
          </p:nvPr>
        </p:nvPicPr>
        <p:blipFill>
          <a:blip r:embed="rId8"/>
          <a:stretch>
            <a:fillRect/>
          </a:stretch>
        </p:blipFill>
        <p:spPr>
          <a:xfrm>
            <a:off x="750627" y="1054659"/>
            <a:ext cx="8399362" cy="4745640"/>
          </a:xfrm>
          <a:prstGeom prst="rect">
            <a:avLst/>
          </a:prstGeom>
        </p:spPr>
      </p:pic>
    </p:spTree>
    <p:extLst>
      <p:ext uri="{BB962C8B-B14F-4D97-AF65-F5344CB8AC3E}">
        <p14:creationId xmlns:p14="http://schemas.microsoft.com/office/powerpoint/2010/main" val="25226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D809325-BE02-4344-8FD7-547E5FC8782D}"/>
              </a:ext>
            </a:extLst>
          </p:cNvPr>
          <p:cNvSpPr>
            <a:spLocks noGrp="1"/>
          </p:cNvSpPr>
          <p:nvPr>
            <p:ph type="sldNum" sz="quarter" idx="12"/>
          </p:nvPr>
        </p:nvSpPr>
        <p:spPr/>
        <p:txBody>
          <a:bodyPr/>
          <a:lstStyle/>
          <a:p>
            <a:fld id="{1B978C26-2904-4357-9A9F-E8FFB0BDF013}" type="slidenum">
              <a:rPr lang="sv-SE" smtClean="0"/>
              <a:t>16</a:t>
            </a:fld>
            <a:endParaRPr lang="sv-SE"/>
          </a:p>
        </p:txBody>
      </p:sp>
      <p:pic>
        <p:nvPicPr>
          <p:cNvPr id="6" name="Bildobjekt 6" descr="En bild som visar text&#10;&#10;Automatiskt genererad beskrivning">
            <a:extLst>
              <a:ext uri="{FF2B5EF4-FFF2-40B4-BE49-F238E27FC236}">
                <a16:creationId xmlns:a16="http://schemas.microsoft.com/office/drawing/2014/main" id="{C3357A3F-FB09-4E45-8C03-634104274F21}"/>
              </a:ext>
            </a:extLst>
          </p:cNvPr>
          <p:cNvPicPr>
            <a:picLocks noChangeAspect="1"/>
          </p:cNvPicPr>
          <p:nvPr/>
        </p:nvPicPr>
        <p:blipFill>
          <a:blip r:embed="rId3"/>
          <a:stretch>
            <a:fillRect/>
          </a:stretch>
        </p:blipFill>
        <p:spPr>
          <a:xfrm>
            <a:off x="-24003" y="-350"/>
            <a:ext cx="9955917" cy="7461033"/>
          </a:xfrm>
          <a:prstGeom prst="rect">
            <a:avLst/>
          </a:prstGeom>
        </p:spPr>
      </p:pic>
    </p:spTree>
    <p:extLst>
      <p:ext uri="{BB962C8B-B14F-4D97-AF65-F5344CB8AC3E}">
        <p14:creationId xmlns:p14="http://schemas.microsoft.com/office/powerpoint/2010/main" val="4254638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Fruktskål">
            <a:extLst>
              <a:ext uri="{FF2B5EF4-FFF2-40B4-BE49-F238E27FC236}">
                <a16:creationId xmlns:a16="http://schemas.microsoft.com/office/drawing/2014/main" id="{92BF69A9-20B9-42D5-B5EC-8929C586A1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25921" y="655323"/>
            <a:ext cx="914400" cy="914400"/>
          </a:xfrm>
          <a:prstGeom prst="rect">
            <a:avLst/>
          </a:prstGeom>
        </p:spPr>
      </p:pic>
      <p:sp>
        <p:nvSpPr>
          <p:cNvPr id="13" name="textruta 12">
            <a:extLst>
              <a:ext uri="{FF2B5EF4-FFF2-40B4-BE49-F238E27FC236}">
                <a16:creationId xmlns:a16="http://schemas.microsoft.com/office/drawing/2014/main" id="{EF28204E-1DBF-458D-A13F-4D8456F1DFB7}"/>
              </a:ext>
            </a:extLst>
          </p:cNvPr>
          <p:cNvSpPr txBox="1"/>
          <p:nvPr/>
        </p:nvSpPr>
        <p:spPr>
          <a:xfrm>
            <a:off x="792102" y="1643896"/>
            <a:ext cx="3956404" cy="1384995"/>
          </a:xfrm>
          <a:prstGeom prst="rect">
            <a:avLst/>
          </a:prstGeom>
          <a:noFill/>
        </p:spPr>
        <p:txBody>
          <a:bodyPr wrap="square" rtlCol="0" anchor="t">
            <a:spAutoFit/>
          </a:bodyPr>
          <a:lstStyle/>
          <a:p>
            <a:pPr algn="ctr"/>
            <a:r>
              <a:rPr lang="sv-SE" sz="2000">
                <a:latin typeface="Nanami RoundSpecial Heavy" pitchFamily="2" charset="0"/>
              </a:rPr>
              <a:t>Organiserad rörelse varje dag</a:t>
            </a:r>
            <a:endParaRPr lang="sv-SE" sz="2000" b="1">
              <a:latin typeface="Nanami RoundSpecial Heavy" pitchFamily="2" charset="0"/>
            </a:endParaRPr>
          </a:p>
          <a:p>
            <a:pPr algn="ctr"/>
            <a:r>
              <a:rPr lang="sv-SE" sz="1600">
                <a:latin typeface="Avenir LT 35 Light" panose="02000503030000020003" pitchFamily="2" charset="0"/>
              </a:rPr>
              <a:t>Att ha gemensam jympa, yoga, bygga en hinderbana eller dansa är bra sätt att inspirera till fortsatt rörelse både på förskola och hemma. </a:t>
            </a:r>
          </a:p>
        </p:txBody>
      </p:sp>
      <p:sp>
        <p:nvSpPr>
          <p:cNvPr id="14" name="textruta 13">
            <a:extLst>
              <a:ext uri="{FF2B5EF4-FFF2-40B4-BE49-F238E27FC236}">
                <a16:creationId xmlns:a16="http://schemas.microsoft.com/office/drawing/2014/main" id="{7C4504AB-5767-4CE2-9046-83576CCA8EFD}"/>
              </a:ext>
            </a:extLst>
          </p:cNvPr>
          <p:cNvSpPr txBox="1"/>
          <p:nvPr/>
        </p:nvSpPr>
        <p:spPr>
          <a:xfrm>
            <a:off x="5157495" y="1643419"/>
            <a:ext cx="3660242" cy="1877437"/>
          </a:xfrm>
          <a:prstGeom prst="rect">
            <a:avLst/>
          </a:prstGeom>
          <a:noFill/>
        </p:spPr>
        <p:txBody>
          <a:bodyPr wrap="square" rtlCol="0" anchor="t">
            <a:spAutoFit/>
          </a:bodyPr>
          <a:lstStyle/>
          <a:p>
            <a:pPr algn="ctr"/>
            <a:r>
              <a:rPr lang="sv-SE" sz="2000">
                <a:latin typeface="Nanami RoundSpecial Heavy" pitchFamily="2" charset="0"/>
              </a:rPr>
              <a:t>Hälsosam mat med variation</a:t>
            </a:r>
          </a:p>
          <a:p>
            <a:pPr algn="ctr"/>
            <a:r>
              <a:rPr lang="sv-SE" sz="1600">
                <a:latin typeface="Avenir LT 35 Light" panose="02000503030000020003" pitchFamily="2" charset="0"/>
              </a:rPr>
              <a:t>Servera fisk minst en gång (gärna två) per vecka, och minst ett vegetariskt alternativ. Se till så det alltid finns grönsaker och byt gärna ut till fullkornsprodukter och mejeriprodukter med låg fetthalt. </a:t>
            </a:r>
          </a:p>
        </p:txBody>
      </p:sp>
      <p:pic>
        <p:nvPicPr>
          <p:cNvPr id="3" name="Bild 2" descr="Postit-lappar">
            <a:extLst>
              <a:ext uri="{FF2B5EF4-FFF2-40B4-BE49-F238E27FC236}">
                <a16:creationId xmlns:a16="http://schemas.microsoft.com/office/drawing/2014/main" id="{2E6154E1-CFCC-4021-A8C3-22019C8ED6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294998" y="3752943"/>
            <a:ext cx="914400" cy="914400"/>
          </a:xfrm>
          <a:prstGeom prst="rect">
            <a:avLst/>
          </a:prstGeom>
        </p:spPr>
      </p:pic>
      <p:pic>
        <p:nvPicPr>
          <p:cNvPr id="7" name="Bild 6" descr="Kör">
            <a:extLst>
              <a:ext uri="{FF2B5EF4-FFF2-40B4-BE49-F238E27FC236}">
                <a16:creationId xmlns:a16="http://schemas.microsoft.com/office/drawing/2014/main" id="{25D6BCFA-12EE-4E2C-82A2-6C3CE651CA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325921" y="3676652"/>
            <a:ext cx="914400" cy="914400"/>
          </a:xfrm>
          <a:prstGeom prst="rect">
            <a:avLst/>
          </a:prstGeom>
        </p:spPr>
      </p:pic>
      <p:sp>
        <p:nvSpPr>
          <p:cNvPr id="15" name="textruta 14">
            <a:extLst>
              <a:ext uri="{FF2B5EF4-FFF2-40B4-BE49-F238E27FC236}">
                <a16:creationId xmlns:a16="http://schemas.microsoft.com/office/drawing/2014/main" id="{29C81089-7194-4FC8-B259-C31A1960EAED}"/>
              </a:ext>
            </a:extLst>
          </p:cNvPr>
          <p:cNvSpPr txBox="1"/>
          <p:nvPr/>
        </p:nvSpPr>
        <p:spPr>
          <a:xfrm>
            <a:off x="1170274" y="4667820"/>
            <a:ext cx="3163848" cy="1384995"/>
          </a:xfrm>
          <a:prstGeom prst="rect">
            <a:avLst/>
          </a:prstGeom>
          <a:noFill/>
        </p:spPr>
        <p:txBody>
          <a:bodyPr wrap="square" rtlCol="0" anchor="t">
            <a:spAutoFit/>
          </a:bodyPr>
          <a:lstStyle/>
          <a:p>
            <a:pPr algn="ctr"/>
            <a:r>
              <a:rPr lang="sv-SE" sz="2000">
                <a:latin typeface="Nanami RoundSpecial Heavy" pitchFamily="2" charset="0"/>
              </a:rPr>
              <a:t>Informera föräldrar</a:t>
            </a:r>
          </a:p>
          <a:p>
            <a:pPr algn="ctr"/>
            <a:r>
              <a:rPr lang="sv-SE" sz="1600">
                <a:latin typeface="Avenir LT 35 Light" panose="02000503030000020003" pitchFamily="2" charset="0"/>
              </a:rPr>
              <a:t>Berätta för föräldrar vad vi jobbar med och varför, detta leder till att vanorna även kan följa med hem</a:t>
            </a:r>
            <a:r>
              <a:rPr lang="sv-SE" sz="1600"/>
              <a:t>.</a:t>
            </a:r>
            <a:endParaRPr lang="sv-SE" sz="1600">
              <a:latin typeface="+mj-lt"/>
            </a:endParaRPr>
          </a:p>
        </p:txBody>
      </p:sp>
      <p:sp>
        <p:nvSpPr>
          <p:cNvPr id="18" name="textruta 17">
            <a:extLst>
              <a:ext uri="{FF2B5EF4-FFF2-40B4-BE49-F238E27FC236}">
                <a16:creationId xmlns:a16="http://schemas.microsoft.com/office/drawing/2014/main" id="{90F1BAB1-145C-453C-8971-C29D6DDF568F}"/>
              </a:ext>
            </a:extLst>
          </p:cNvPr>
          <p:cNvSpPr txBox="1"/>
          <p:nvPr/>
        </p:nvSpPr>
        <p:spPr>
          <a:xfrm>
            <a:off x="4952999" y="4667343"/>
            <a:ext cx="3864737" cy="1631216"/>
          </a:xfrm>
          <a:prstGeom prst="rect">
            <a:avLst/>
          </a:prstGeom>
          <a:noFill/>
        </p:spPr>
        <p:txBody>
          <a:bodyPr wrap="square" rtlCol="0" anchor="t">
            <a:spAutoFit/>
          </a:bodyPr>
          <a:lstStyle/>
          <a:p>
            <a:pPr algn="ctr"/>
            <a:r>
              <a:rPr lang="sv-SE" sz="2000">
                <a:latin typeface="Nanami RoundSpecial Heavy" pitchFamily="2" charset="0"/>
              </a:rPr>
              <a:t>Inspirera varandra</a:t>
            </a:r>
          </a:p>
          <a:p>
            <a:pPr algn="ctr"/>
            <a:r>
              <a:rPr lang="sv-SE" sz="1600">
                <a:latin typeface="Avenir LT 35 Light" panose="02000503030000020003" pitchFamily="2" charset="0"/>
              </a:rPr>
              <a:t>Att inspirera till hälsosamma levnadsvanor är enklare om vi själva tycker det är kul och viktigt. Hur ser vår möjlighet till rörelse och hälsosam mat ut? </a:t>
            </a:r>
          </a:p>
        </p:txBody>
      </p:sp>
      <p:pic>
        <p:nvPicPr>
          <p:cNvPr id="12" name="Bild 11" descr="Yoga">
            <a:extLst>
              <a:ext uri="{FF2B5EF4-FFF2-40B4-BE49-F238E27FC236}">
                <a16:creationId xmlns:a16="http://schemas.microsoft.com/office/drawing/2014/main" id="{3D2AC3C7-AE56-4E90-B08E-EA53247DDF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313104" y="682075"/>
            <a:ext cx="914400" cy="914400"/>
          </a:xfrm>
          <a:prstGeom prst="rect">
            <a:avLst/>
          </a:prstGeom>
        </p:spPr>
      </p:pic>
      <p:sp>
        <p:nvSpPr>
          <p:cNvPr id="2" name="Platshållare för bildnummer 1">
            <a:extLst>
              <a:ext uri="{FF2B5EF4-FFF2-40B4-BE49-F238E27FC236}">
                <a16:creationId xmlns:a16="http://schemas.microsoft.com/office/drawing/2014/main" id="{2D12EFDE-DA05-4C21-94E5-761F4FA3E55A}"/>
              </a:ext>
            </a:extLst>
          </p:cNvPr>
          <p:cNvSpPr>
            <a:spLocks noGrp="1"/>
          </p:cNvSpPr>
          <p:nvPr>
            <p:ph type="sldNum" sz="quarter" idx="12"/>
          </p:nvPr>
        </p:nvSpPr>
        <p:spPr>
          <a:prstGeom prst="rect">
            <a:avLst/>
          </a:prstGeom>
        </p:spPr>
        <p:txBody>
          <a:bodyPr/>
          <a:lstStyle/>
          <a:p>
            <a:fld id="{90BAB4E6-39FF-4D63-9A7D-BB392BFFF64D}" type="slidenum">
              <a:rPr lang="sv-SE" smtClean="0"/>
              <a:t>17</a:t>
            </a:fld>
            <a:endParaRPr lang="sv-SE"/>
          </a:p>
        </p:txBody>
      </p:sp>
    </p:spTree>
    <p:extLst>
      <p:ext uri="{BB962C8B-B14F-4D97-AF65-F5344CB8AC3E}">
        <p14:creationId xmlns:p14="http://schemas.microsoft.com/office/powerpoint/2010/main" val="39550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FF49E5-0E25-4116-A642-C895D6BE0B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90" imgH="290" progId="TCLayout.ActiveDocument.1">
                  <p:embed/>
                </p:oleObj>
              </mc:Choice>
              <mc:Fallback>
                <p:oleObj name="think-cell Slide" r:id="rId5" imgW="290" imgH="290" progId="TCLayout.ActiveDocument.1">
                  <p:embed/>
                  <p:pic>
                    <p:nvPicPr>
                      <p:cNvPr id="5" name="Object 4" hidden="1">
                        <a:extLst>
                          <a:ext uri="{FF2B5EF4-FFF2-40B4-BE49-F238E27FC236}">
                            <a16:creationId xmlns:a16="http://schemas.microsoft.com/office/drawing/2014/main" id="{6AFF49E5-0E25-4116-A642-C895D6BE0B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00D216-55F4-4563-99DF-056420A303F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sv-SE" sz="3600">
              <a:latin typeface="Nanami RoundSpecial Heavy" pitchFamily="50" charset="0"/>
              <a:ea typeface="+mj-ea"/>
              <a:cs typeface="+mj-cs"/>
              <a:sym typeface="Nanami RoundSpecial Heavy" pitchFamily="50" charset="0"/>
            </a:endParaRPr>
          </a:p>
        </p:txBody>
      </p:sp>
      <p:sp>
        <p:nvSpPr>
          <p:cNvPr id="4" name="Title 3">
            <a:extLst>
              <a:ext uri="{FF2B5EF4-FFF2-40B4-BE49-F238E27FC236}">
                <a16:creationId xmlns:a16="http://schemas.microsoft.com/office/drawing/2014/main" id="{3E56F59E-12B5-46E9-8EB9-82059F5BB7D6}"/>
              </a:ext>
            </a:extLst>
          </p:cNvPr>
          <p:cNvSpPr>
            <a:spLocks noGrp="1"/>
          </p:cNvSpPr>
          <p:nvPr>
            <p:ph type="title"/>
          </p:nvPr>
        </p:nvSpPr>
        <p:spPr>
          <a:xfrm>
            <a:off x="681038" y="896645"/>
            <a:ext cx="8543925" cy="825623"/>
          </a:xfrm>
        </p:spPr>
        <p:txBody>
          <a:bodyPr>
            <a:normAutofit/>
          </a:bodyPr>
          <a:lstStyle/>
          <a:p>
            <a:r>
              <a:rPr lang="sv-SE" sz="4000" dirty="0"/>
              <a:t>MER OM PLATTFORMEN</a:t>
            </a:r>
            <a:endParaRPr lang="en-US" sz="4000" dirty="0"/>
          </a:p>
        </p:txBody>
      </p:sp>
      <p:sp>
        <p:nvSpPr>
          <p:cNvPr id="16" name="Platshållare för innehåll 15">
            <a:extLst>
              <a:ext uri="{FF2B5EF4-FFF2-40B4-BE49-F238E27FC236}">
                <a16:creationId xmlns:a16="http://schemas.microsoft.com/office/drawing/2014/main" id="{05CE2581-96B6-4480-9CEC-DDA3DDDB91A2}"/>
              </a:ext>
            </a:extLst>
          </p:cNvPr>
          <p:cNvSpPr>
            <a:spLocks noGrp="1"/>
          </p:cNvSpPr>
          <p:nvPr>
            <p:ph idx="1"/>
          </p:nvPr>
        </p:nvSpPr>
        <p:spPr/>
        <p:txBody>
          <a:bodyPr vert="horz" lIns="91440" tIns="45720" rIns="91440" bIns="45720" rtlCol="0" anchor="t">
            <a:normAutofit fontScale="92500" lnSpcReduction="10000"/>
          </a:bodyPr>
          <a:lstStyle/>
          <a:p>
            <a:pPr marL="342900" indent="-342900" fontAlgn="base"/>
            <a:r>
              <a:rPr lang="sv-SE" sz="1800" dirty="0">
                <a:latin typeface="Avenir LT 35 Light"/>
              </a:rPr>
              <a:t>Testats av tretton stycken pilotförskolor hösten 2020.</a:t>
            </a:r>
          </a:p>
          <a:p>
            <a:pPr marL="342900" indent="-342900"/>
            <a:r>
              <a:rPr lang="sv-SE" sz="1800" dirty="0">
                <a:latin typeface="Avenir LT 35 Light"/>
              </a:rPr>
              <a:t>Lanserades mars 2021</a:t>
            </a:r>
          </a:p>
          <a:p>
            <a:pPr marL="342900" indent="-342900" fontAlgn="base">
              <a:lnSpc>
                <a:spcPct val="100000"/>
              </a:lnSpc>
              <a:buFont typeface="Arial" panose="020B0604020202020204" pitchFamily="34" charset="0"/>
              <a:buChar char="•"/>
            </a:pPr>
            <a:r>
              <a:rPr lang="sv-SE" sz="1800" dirty="0">
                <a:latin typeface="Avenir LT 35 Light" panose="02000503030000020003" pitchFamily="2" charset="0"/>
              </a:rPr>
              <a:t>Målet är att erbjuda en samlad plats där förskolor kan hitta allt för att kunna arbeta med fysisk aktivitet och hälsosam mat som en naturlig del av förskoledagen.</a:t>
            </a:r>
          </a:p>
          <a:p>
            <a:pPr marL="342900" indent="-342900"/>
            <a:r>
              <a:rPr lang="sv-SE" sz="1800" dirty="0">
                <a:latin typeface="Avenir LT 35 Light"/>
              </a:rPr>
              <a:t>Checklistor för att stötta i det systematiska planerings- och strategiarbetet </a:t>
            </a:r>
          </a:p>
          <a:p>
            <a:pPr marL="342900" indent="-342900" fontAlgn="base">
              <a:lnSpc>
                <a:spcPct val="100000"/>
              </a:lnSpc>
              <a:buFont typeface="Arial" panose="020B0604020202020204" pitchFamily="34" charset="0"/>
              <a:buChar char="•"/>
            </a:pPr>
            <a:r>
              <a:rPr lang="sv-SE" sz="1800" dirty="0">
                <a:latin typeface="Avenir LT 35 Light" panose="02000503030000020003" pitchFamily="2" charset="0"/>
              </a:rPr>
              <a:t>Receptbank.</a:t>
            </a:r>
          </a:p>
          <a:p>
            <a:pPr marL="342900" indent="-342900"/>
            <a:r>
              <a:rPr lang="sv-SE" sz="1800" dirty="0">
                <a:latin typeface="Avenir LT 35 Light"/>
              </a:rPr>
              <a:t>Kunskapshöjande filmer om kost med forskare Mai-Lis Hellenius och dietist Sara Ask</a:t>
            </a:r>
          </a:p>
          <a:p>
            <a:pPr marL="342900" indent="-342900" fontAlgn="base">
              <a:lnSpc>
                <a:spcPct val="100000"/>
              </a:lnSpc>
              <a:buFont typeface="Arial" panose="020B0604020202020204" pitchFamily="34" charset="0"/>
              <a:buChar char="•"/>
            </a:pPr>
            <a:r>
              <a:rPr lang="sv-SE" sz="1800" dirty="0">
                <a:latin typeface="Avenir LT 35 Light" panose="02000503030000020003" pitchFamily="2" charset="0"/>
              </a:rPr>
              <a:t>Rörelseinspiration.</a:t>
            </a:r>
          </a:p>
          <a:p>
            <a:pPr marL="342900" indent="-342900" fontAlgn="base">
              <a:lnSpc>
                <a:spcPct val="100000"/>
              </a:lnSpc>
              <a:buFont typeface="Arial" panose="020B0604020202020204" pitchFamily="34" charset="0"/>
              <a:buChar char="•"/>
            </a:pPr>
            <a:r>
              <a:rPr lang="sv-SE" sz="1800" dirty="0">
                <a:latin typeface="Avenir LT 35 Light"/>
              </a:rPr>
              <a:t>Inspirationsbank där förskolor delar aktiviteter/material.</a:t>
            </a:r>
          </a:p>
          <a:p>
            <a:pPr marL="342900" indent="-342900" fontAlgn="base">
              <a:lnSpc>
                <a:spcPct val="100000"/>
              </a:lnSpc>
              <a:buFont typeface="Arial" panose="020B0604020202020204" pitchFamily="34" charset="0"/>
              <a:buChar char="•"/>
            </a:pPr>
            <a:r>
              <a:rPr lang="sv-SE" sz="1800" dirty="0">
                <a:latin typeface="Avenir LT 35 Light" panose="02000503030000020003" pitchFamily="2" charset="0"/>
              </a:rPr>
              <a:t>Fakta och fördjupningsmaterial.</a:t>
            </a:r>
          </a:p>
          <a:p>
            <a:pPr marL="342900" indent="-342900" fontAlgn="base">
              <a:lnSpc>
                <a:spcPct val="100000"/>
              </a:lnSpc>
              <a:buFont typeface="Arial" panose="020B0604020202020204" pitchFamily="34" charset="0"/>
              <a:buChar char="•"/>
            </a:pPr>
            <a:r>
              <a:rPr lang="sv-SE" sz="1800" dirty="0">
                <a:latin typeface="Avenir LT 35 Light" panose="02000503030000020003" pitchFamily="2" charset="0"/>
              </a:rPr>
              <a:t>Material till förskola och föräldrar</a:t>
            </a:r>
            <a:br>
              <a:rPr lang="sv-SE" sz="1800" dirty="0">
                <a:latin typeface="Avenir LT 35 Light" panose="02000503030000020003" pitchFamily="2" charset="0"/>
              </a:rPr>
            </a:br>
            <a:r>
              <a:rPr lang="sv-SE" sz="1800" dirty="0">
                <a:latin typeface="Avenir LT 35 Light" panose="02000503030000020003" pitchFamily="2" charset="0"/>
              </a:rPr>
              <a:t>(affischer, föräldrabrev osv).</a:t>
            </a:r>
          </a:p>
        </p:txBody>
      </p:sp>
      <p:sp>
        <p:nvSpPr>
          <p:cNvPr id="2" name="Platshållare för bildnummer 1">
            <a:extLst>
              <a:ext uri="{FF2B5EF4-FFF2-40B4-BE49-F238E27FC236}">
                <a16:creationId xmlns:a16="http://schemas.microsoft.com/office/drawing/2014/main" id="{60B0EB68-3EF1-48A4-B474-4D351459F5DF}"/>
              </a:ext>
            </a:extLst>
          </p:cNvPr>
          <p:cNvSpPr>
            <a:spLocks noGrp="1"/>
          </p:cNvSpPr>
          <p:nvPr>
            <p:ph type="sldNum" sz="quarter" idx="12"/>
          </p:nvPr>
        </p:nvSpPr>
        <p:spPr>
          <a:prstGeom prst="rect">
            <a:avLst/>
          </a:prstGeom>
        </p:spPr>
        <p:txBody>
          <a:bodyPr/>
          <a:lstStyle/>
          <a:p>
            <a:fld id="{90BAB4E6-39FF-4D63-9A7D-BB392BFFF64D}" type="slidenum">
              <a:rPr lang="sv-SE" smtClean="0"/>
              <a:t>18</a:t>
            </a:fld>
            <a:endParaRPr lang="sv-SE"/>
          </a:p>
        </p:txBody>
      </p:sp>
    </p:spTree>
    <p:extLst>
      <p:ext uri="{BB962C8B-B14F-4D97-AF65-F5344CB8AC3E}">
        <p14:creationId xmlns:p14="http://schemas.microsoft.com/office/powerpoint/2010/main" val="195714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FF49E5-0E25-4116-A642-C895D6BE0B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90" imgH="290" progId="TCLayout.ActiveDocument.1">
                  <p:embed/>
                </p:oleObj>
              </mc:Choice>
              <mc:Fallback>
                <p:oleObj name="think-cell Slide" r:id="rId5" imgW="290" imgH="290" progId="TCLayout.ActiveDocument.1">
                  <p:embed/>
                  <p:pic>
                    <p:nvPicPr>
                      <p:cNvPr id="5" name="Object 4" hidden="1">
                        <a:extLst>
                          <a:ext uri="{FF2B5EF4-FFF2-40B4-BE49-F238E27FC236}">
                            <a16:creationId xmlns:a16="http://schemas.microsoft.com/office/drawing/2014/main" id="{6AFF49E5-0E25-4116-A642-C895D6BE0B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B00D216-55F4-4563-99DF-056420A303F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sv-SE" sz="3600">
              <a:latin typeface="Nanami RoundSpecial Heavy" pitchFamily="50" charset="0"/>
              <a:ea typeface="+mj-ea"/>
              <a:cs typeface="+mj-cs"/>
              <a:sym typeface="Nanami RoundSpecial Heavy" pitchFamily="50" charset="0"/>
            </a:endParaRPr>
          </a:p>
        </p:txBody>
      </p:sp>
      <p:sp>
        <p:nvSpPr>
          <p:cNvPr id="4" name="Title 3">
            <a:extLst>
              <a:ext uri="{FF2B5EF4-FFF2-40B4-BE49-F238E27FC236}">
                <a16:creationId xmlns:a16="http://schemas.microsoft.com/office/drawing/2014/main" id="{3E56F59E-12B5-46E9-8EB9-82059F5BB7D6}"/>
              </a:ext>
            </a:extLst>
          </p:cNvPr>
          <p:cNvSpPr>
            <a:spLocks noGrp="1"/>
          </p:cNvSpPr>
          <p:nvPr>
            <p:ph type="title"/>
          </p:nvPr>
        </p:nvSpPr>
        <p:spPr>
          <a:xfrm>
            <a:off x="681038" y="909637"/>
            <a:ext cx="8543925" cy="1325563"/>
          </a:xfrm>
        </p:spPr>
        <p:txBody>
          <a:bodyPr>
            <a:noAutofit/>
          </a:bodyPr>
          <a:lstStyle/>
          <a:p>
            <a:r>
              <a:rPr lang="en-US" sz="4000" dirty="0">
                <a:solidFill>
                  <a:schemeClr val="tx1"/>
                </a:solidFill>
              </a:rPr>
              <a:t>DETTA INNEBÄR GENERATION PEP FÖRSKOLA FÖR OSS RENT KONKRET</a:t>
            </a:r>
          </a:p>
        </p:txBody>
      </p:sp>
      <p:sp>
        <p:nvSpPr>
          <p:cNvPr id="8" name="Platshållare för innehåll 7">
            <a:extLst>
              <a:ext uri="{FF2B5EF4-FFF2-40B4-BE49-F238E27FC236}">
                <a16:creationId xmlns:a16="http://schemas.microsoft.com/office/drawing/2014/main" id="{13832497-2580-4CDC-823E-CFE7AA88762F}"/>
              </a:ext>
            </a:extLst>
          </p:cNvPr>
          <p:cNvSpPr>
            <a:spLocks noGrp="1"/>
          </p:cNvSpPr>
          <p:nvPr>
            <p:ph idx="1"/>
          </p:nvPr>
        </p:nvSpPr>
        <p:spPr>
          <a:xfrm>
            <a:off x="681039" y="2370137"/>
            <a:ext cx="7699482" cy="4351338"/>
          </a:xfrm>
        </p:spPr>
        <p:txBody>
          <a:bodyPr>
            <a:normAutofit/>
          </a:bodyPr>
          <a:lstStyle/>
          <a:p>
            <a:pPr marL="285750" indent="-285750" algn="l" rtl="0" fontAlgn="base">
              <a:buFont typeface="Arial" panose="020B0604020202020204" pitchFamily="34" charset="0"/>
              <a:buChar char="•"/>
            </a:pPr>
            <a:r>
              <a:rPr lang="sv-SE" sz="1800" i="0" dirty="0">
                <a:solidFill>
                  <a:srgbClr val="000000"/>
                </a:solidFill>
                <a:effectLst/>
                <a:latin typeface="Avenir LT 35 Light" panose="02000503030000020003" pitchFamily="2" charset="0"/>
              </a:rPr>
              <a:t>Vi utser ett Hälsoteam på förskolan som ansvarar för att säkerställa rörelse och näringsriktiga måltider.</a:t>
            </a:r>
          </a:p>
          <a:p>
            <a:pPr marL="285750" indent="-285750" algn="l" rtl="0" fontAlgn="base">
              <a:buFont typeface="Arial" panose="020B0604020202020204" pitchFamily="34" charset="0"/>
              <a:buChar char="•"/>
            </a:pPr>
            <a:r>
              <a:rPr lang="sv-SE" sz="1800" i="0" dirty="0">
                <a:solidFill>
                  <a:srgbClr val="000000"/>
                </a:solidFill>
                <a:effectLst/>
                <a:latin typeface="Avenir LT 35 Light" panose="02000503030000020003" pitchFamily="2" charset="0"/>
              </a:rPr>
              <a:t>Vi har en Hälsokock/inköpsansvarig som ansvarar för att näringsriktiga måltider serveras. Tillagas eller beställs från catering. Inköpsansvarig.</a:t>
            </a:r>
          </a:p>
          <a:p>
            <a:pPr marL="285750" indent="-285750" algn="l" rtl="0" fontAlgn="base">
              <a:buFont typeface="Arial" panose="020B0604020202020204" pitchFamily="34" charset="0"/>
              <a:buChar char="•"/>
            </a:pPr>
            <a:r>
              <a:rPr lang="sv-SE" sz="1800" i="0" dirty="0">
                <a:solidFill>
                  <a:srgbClr val="000000"/>
                </a:solidFill>
                <a:effectLst/>
                <a:latin typeface="Avenir LT 35 Light" panose="02000503030000020003" pitchFamily="2" charset="0"/>
              </a:rPr>
              <a:t>Vi har en </a:t>
            </a:r>
            <a:r>
              <a:rPr lang="sv-SE" sz="1800" i="0" dirty="0" err="1">
                <a:solidFill>
                  <a:srgbClr val="000000"/>
                </a:solidFill>
                <a:effectLst/>
                <a:latin typeface="Avenir LT 35 Light" panose="02000503030000020003" pitchFamily="2" charset="0"/>
              </a:rPr>
              <a:t>Hälsopeppare</a:t>
            </a:r>
            <a:r>
              <a:rPr lang="sv-SE" sz="1800" i="0" dirty="0">
                <a:solidFill>
                  <a:srgbClr val="000000"/>
                </a:solidFill>
                <a:effectLst/>
                <a:latin typeface="Avenir LT 35 Light" panose="02000503030000020003" pitchFamily="2" charset="0"/>
              </a:rPr>
              <a:t> som planerar för och säkerställer rörelseaktiviteter och utevistelser på förskolan.</a:t>
            </a:r>
            <a:endParaRPr lang="sv-SE" sz="1800" dirty="0">
              <a:solidFill>
                <a:srgbClr val="000000"/>
              </a:solidFill>
              <a:latin typeface="Avenir LT 35 Light" panose="02000503030000020003" pitchFamily="2" charset="0"/>
            </a:endParaRPr>
          </a:p>
          <a:p>
            <a:pPr marL="285750" indent="-285750" algn="l" rtl="0" fontAlgn="base">
              <a:buFont typeface="Arial" panose="020B0604020202020204" pitchFamily="34" charset="0"/>
              <a:buChar char="•"/>
            </a:pPr>
            <a:r>
              <a:rPr lang="sv-SE" sz="1800" dirty="0">
                <a:solidFill>
                  <a:srgbClr val="000000"/>
                </a:solidFill>
                <a:latin typeface="Avenir LT 35 Light" panose="02000503030000020003" pitchFamily="2" charset="0"/>
              </a:rPr>
              <a:t>Vi serverar mat som följer Livsmedelsverkets</a:t>
            </a:r>
            <a:br>
              <a:rPr lang="sv-SE" sz="1800" dirty="0">
                <a:solidFill>
                  <a:srgbClr val="000000"/>
                </a:solidFill>
                <a:latin typeface="Avenir LT 35 Light" panose="02000503030000020003" pitchFamily="2" charset="0"/>
              </a:rPr>
            </a:br>
            <a:r>
              <a:rPr lang="sv-SE" sz="1800" dirty="0">
                <a:solidFill>
                  <a:srgbClr val="000000"/>
                </a:solidFill>
                <a:latin typeface="Avenir LT 35 Light" panose="02000503030000020003" pitchFamily="2" charset="0"/>
              </a:rPr>
              <a:t>rekommendationer (NNR12).</a:t>
            </a:r>
          </a:p>
          <a:p>
            <a:pPr marL="285750" indent="-285750" algn="l" rtl="0" fontAlgn="base">
              <a:buFont typeface="Arial" panose="020B0604020202020204" pitchFamily="34" charset="0"/>
              <a:buChar char="•"/>
            </a:pPr>
            <a:r>
              <a:rPr lang="sv-SE" sz="1800" i="0" dirty="0">
                <a:solidFill>
                  <a:srgbClr val="000000"/>
                </a:solidFill>
                <a:effectLst/>
                <a:latin typeface="Avenir LT 35 Light" panose="02000503030000020003" pitchFamily="2" charset="0"/>
              </a:rPr>
              <a:t>Vi har utevistelse varje dag.</a:t>
            </a:r>
            <a:endParaRPr lang="sv-SE" sz="1800" dirty="0">
              <a:solidFill>
                <a:srgbClr val="000000"/>
              </a:solidFill>
              <a:latin typeface="Avenir LT 35 Light" panose="02000503030000020003" pitchFamily="2" charset="0"/>
            </a:endParaRPr>
          </a:p>
          <a:p>
            <a:pPr marL="285750" indent="-285750" algn="l" rtl="0" fontAlgn="base">
              <a:buFont typeface="Arial" panose="020B0604020202020204" pitchFamily="34" charset="0"/>
              <a:buChar char="•"/>
            </a:pPr>
            <a:r>
              <a:rPr lang="sv-SE" sz="1800" dirty="0">
                <a:solidFill>
                  <a:srgbClr val="000000"/>
                </a:solidFill>
                <a:latin typeface="Avenir LT 35 Light" panose="02000503030000020003" pitchFamily="2" charset="0"/>
              </a:rPr>
              <a:t>Vi har minst en organiserad rörelseaktivitet per dag.</a:t>
            </a:r>
            <a:endParaRPr lang="sv-SE" sz="1800" i="0" dirty="0">
              <a:solidFill>
                <a:srgbClr val="000000"/>
              </a:solidFill>
              <a:effectLst/>
              <a:latin typeface="Avenir LT 35 Light" panose="02000503030000020003" pitchFamily="2" charset="0"/>
            </a:endParaRPr>
          </a:p>
        </p:txBody>
      </p:sp>
      <p:sp>
        <p:nvSpPr>
          <p:cNvPr id="3" name="Platshållare för bildnummer 2">
            <a:extLst>
              <a:ext uri="{FF2B5EF4-FFF2-40B4-BE49-F238E27FC236}">
                <a16:creationId xmlns:a16="http://schemas.microsoft.com/office/drawing/2014/main" id="{A17D9A7C-3111-47DF-9CB0-400354385951}"/>
              </a:ext>
            </a:extLst>
          </p:cNvPr>
          <p:cNvSpPr>
            <a:spLocks noGrp="1"/>
          </p:cNvSpPr>
          <p:nvPr>
            <p:ph type="sldNum" sz="quarter" idx="12"/>
          </p:nvPr>
        </p:nvSpPr>
        <p:spPr>
          <a:prstGeom prst="rect">
            <a:avLst/>
          </a:prstGeom>
        </p:spPr>
        <p:txBody>
          <a:bodyPr/>
          <a:lstStyle/>
          <a:p>
            <a:fld id="{90BAB4E6-39FF-4D63-9A7D-BB392BFFF64D}" type="slidenum">
              <a:rPr lang="sv-SE" smtClean="0"/>
              <a:t>19</a:t>
            </a:fld>
            <a:endParaRPr lang="sv-SE"/>
          </a:p>
        </p:txBody>
      </p:sp>
    </p:spTree>
    <p:extLst>
      <p:ext uri="{BB962C8B-B14F-4D97-AF65-F5344CB8AC3E}">
        <p14:creationId xmlns:p14="http://schemas.microsoft.com/office/powerpoint/2010/main" val="387553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0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8E81456-6F49-493F-8185-B66A0579A09A}"/>
              </a:ext>
            </a:extLst>
          </p:cNvPr>
          <p:cNvGraphicFramePr>
            <a:graphicFrameLocks noChangeAspect="1"/>
          </p:cNvGraphicFramePr>
          <p:nvPr>
            <p:custDataLst>
              <p:tags r:id="rId1"/>
            </p:custDataLst>
            <p:extLst>
              <p:ext uri="{D42A27DB-BD31-4B8C-83A1-F6EECF244321}">
                <p14:modId xmlns:p14="http://schemas.microsoft.com/office/powerpoint/2010/main" val="3907681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90" imgH="290" progId="TCLayout.ActiveDocument.1">
                  <p:embed/>
                </p:oleObj>
              </mc:Choice>
              <mc:Fallback>
                <p:oleObj name="think-cell Slide" r:id="rId4" imgW="290" imgH="290" progId="TCLayout.ActiveDocument.1">
                  <p:embed/>
                  <p:pic>
                    <p:nvPicPr>
                      <p:cNvPr id="5" name="Object 4" hidden="1">
                        <a:extLst>
                          <a:ext uri="{FF2B5EF4-FFF2-40B4-BE49-F238E27FC236}">
                            <a16:creationId xmlns:a16="http://schemas.microsoft.com/office/drawing/2014/main" id="{78E81456-6F49-493F-8185-B66A0579A0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ktangel 9">
            <a:extLst>
              <a:ext uri="{FF2B5EF4-FFF2-40B4-BE49-F238E27FC236}">
                <a16:creationId xmlns:a16="http://schemas.microsoft.com/office/drawing/2014/main" id="{D29DC49E-87ED-4478-BCED-AF75EE29A750}"/>
              </a:ext>
            </a:extLst>
          </p:cNvPr>
          <p:cNvSpPr/>
          <p:nvPr/>
        </p:nvSpPr>
        <p:spPr>
          <a:xfrm>
            <a:off x="680733" y="1857112"/>
            <a:ext cx="8544530" cy="2308324"/>
          </a:xfrm>
          <a:prstGeom prst="rect">
            <a:avLst/>
          </a:prstGeom>
        </p:spPr>
        <p:txBody>
          <a:bodyPr wrap="square">
            <a:spAutoFit/>
          </a:bodyPr>
          <a:lstStyle/>
          <a:p>
            <a:pPr marL="0" marR="0" lvl="0" indent="0" algn="ctr" defTabSz="844083" rtl="0" eaLnBrk="1" fontAlgn="base" latinLnBrk="0" hangingPunct="1">
              <a:lnSpc>
                <a:spcPct val="90000"/>
              </a:lnSpc>
              <a:spcBef>
                <a:spcPts val="0"/>
              </a:spcBef>
              <a:spcAft>
                <a:spcPct val="0"/>
              </a:spcAft>
              <a:buClrTx/>
              <a:buSzTx/>
              <a:buFontTx/>
              <a:buNone/>
              <a:tabLst/>
              <a:defRPr/>
            </a:pPr>
            <a:r>
              <a:rPr kumimoji="0" lang="sv-SE" sz="8800" b="1" i="0" u="none" strike="noStrike" kern="1200" cap="none" spc="0" normalizeH="0" baseline="0" noProof="0">
                <a:ln>
                  <a:noFill/>
                </a:ln>
                <a:solidFill>
                  <a:schemeClr val="bg1"/>
                </a:solidFill>
                <a:effectLst/>
                <a:uLnTx/>
                <a:uFillTx/>
                <a:latin typeface="Nanami RoundSpecial Heavy"/>
                <a:ea typeface="+mn-ea"/>
                <a:cs typeface="+mn-cs"/>
              </a:rPr>
              <a:t>TACK!</a:t>
            </a:r>
          </a:p>
          <a:p>
            <a:pPr marL="0" marR="0" lvl="0" indent="0" algn="ctr" defTabSz="844083" rtl="0" eaLnBrk="1" fontAlgn="base" latinLnBrk="0" hangingPunct="1">
              <a:lnSpc>
                <a:spcPct val="90000"/>
              </a:lnSpc>
              <a:spcBef>
                <a:spcPts val="0"/>
              </a:spcBef>
              <a:spcAft>
                <a:spcPct val="0"/>
              </a:spcAft>
              <a:buClrTx/>
              <a:buSzTx/>
              <a:buFontTx/>
              <a:buNone/>
              <a:tabLst/>
              <a:defRPr/>
            </a:pPr>
            <a:r>
              <a:rPr kumimoji="0" lang="sv-SE" sz="2400" b="1" i="0" u="none" strike="noStrike" kern="1200" cap="none" spc="0" normalizeH="0" baseline="0" noProof="0">
                <a:ln>
                  <a:noFill/>
                </a:ln>
                <a:solidFill>
                  <a:schemeClr val="bg1"/>
                </a:solidFill>
                <a:effectLst/>
                <a:uLnTx/>
                <a:uFillTx/>
                <a:latin typeface="Nanami RoundSpecial Heavy"/>
                <a:ea typeface="+mn-ea"/>
                <a:cs typeface="+mn-cs"/>
              </a:rPr>
              <a:t> </a:t>
            </a:r>
            <a:endParaRPr kumimoji="0" lang="sv-SE" sz="4800" b="1" i="0" u="none" strike="noStrike" kern="1200" cap="none" spc="0" normalizeH="0" baseline="0" noProof="0">
              <a:ln>
                <a:noFill/>
              </a:ln>
              <a:solidFill>
                <a:schemeClr val="bg1"/>
              </a:solidFill>
              <a:effectLst/>
              <a:uLnTx/>
              <a:uFillTx/>
              <a:latin typeface="Nanami RoundSpecial Heavy"/>
              <a:ea typeface="+mn-ea"/>
              <a:cs typeface="+mn-cs"/>
            </a:endParaRPr>
          </a:p>
          <a:p>
            <a:pPr marL="0" marR="0" lvl="0" indent="0" algn="ctr" defTabSz="844083" rtl="0" eaLnBrk="1" fontAlgn="base" latinLnBrk="0" hangingPunct="1">
              <a:lnSpc>
                <a:spcPct val="90000"/>
              </a:lnSpc>
              <a:spcBef>
                <a:spcPts val="0"/>
              </a:spcBef>
              <a:spcAft>
                <a:spcPct val="0"/>
              </a:spcAft>
              <a:buClrTx/>
              <a:buSzTx/>
              <a:buFontTx/>
              <a:buNone/>
              <a:tabLst/>
              <a:defRPr/>
            </a:pPr>
            <a:r>
              <a:rPr kumimoji="0" lang="sv-SE" sz="2400" i="0" u="none" strike="noStrike" kern="1200" cap="none" spc="0" normalizeH="0" baseline="0" noProof="0">
                <a:ln>
                  <a:noFill/>
                </a:ln>
                <a:solidFill>
                  <a:schemeClr val="bg1"/>
                </a:solidFill>
                <a:effectLst/>
                <a:uLnTx/>
                <a:uFillTx/>
                <a:latin typeface="Avenir LT 35 Light" panose="02000503030000020003" pitchFamily="2" charset="0"/>
              </a:rPr>
              <a:t>Följ gärna Generation Pep på</a:t>
            </a:r>
          </a:p>
          <a:p>
            <a:pPr marL="0" marR="0" lvl="0" indent="0" algn="ctr" defTabSz="844083" rtl="0" eaLnBrk="1" fontAlgn="base" latinLnBrk="0" hangingPunct="1">
              <a:lnSpc>
                <a:spcPct val="90000"/>
              </a:lnSpc>
              <a:spcBef>
                <a:spcPts val="0"/>
              </a:spcBef>
              <a:spcAft>
                <a:spcPct val="0"/>
              </a:spcAft>
              <a:buClrTx/>
              <a:buSzTx/>
              <a:buFontTx/>
              <a:buNone/>
              <a:tabLst/>
              <a:defRPr/>
            </a:pPr>
            <a:r>
              <a:rPr kumimoji="0" lang="sv-SE" sz="2400" i="0" u="none" strike="noStrike" kern="1200" cap="none" spc="0" normalizeH="0" baseline="0" noProof="0">
                <a:ln>
                  <a:noFill/>
                </a:ln>
                <a:solidFill>
                  <a:schemeClr val="bg1"/>
                </a:solidFill>
                <a:effectLst/>
                <a:uLnTx/>
                <a:uFillTx/>
                <a:latin typeface="Avenir LT 35 Light" panose="02000503030000020003" pitchFamily="2" charset="0"/>
              </a:rPr>
              <a:t>Facebook, </a:t>
            </a:r>
            <a:r>
              <a:rPr kumimoji="0" lang="sv-SE" sz="2400" i="0" u="none" strike="noStrike" kern="1200" cap="none" spc="0" normalizeH="0" baseline="0" noProof="0" err="1">
                <a:ln>
                  <a:noFill/>
                </a:ln>
                <a:solidFill>
                  <a:schemeClr val="bg1"/>
                </a:solidFill>
                <a:effectLst/>
                <a:uLnTx/>
                <a:uFillTx/>
                <a:latin typeface="Avenir LT 35 Light" panose="02000503030000020003" pitchFamily="2" charset="0"/>
              </a:rPr>
              <a:t>Instagram</a:t>
            </a:r>
            <a:r>
              <a:rPr kumimoji="0" lang="sv-SE" sz="2400" i="0" u="none" strike="noStrike" kern="1200" cap="none" spc="0" normalizeH="0" baseline="0" noProof="0">
                <a:ln>
                  <a:noFill/>
                </a:ln>
                <a:solidFill>
                  <a:schemeClr val="bg1"/>
                </a:solidFill>
                <a:effectLst/>
                <a:uLnTx/>
                <a:uFillTx/>
                <a:latin typeface="Avenir LT 35 Light" panose="02000503030000020003" pitchFamily="2" charset="0"/>
              </a:rPr>
              <a:t> och LinkedIn</a:t>
            </a:r>
          </a:p>
        </p:txBody>
      </p:sp>
      <p:sp>
        <p:nvSpPr>
          <p:cNvPr id="3" name="textruta 2">
            <a:extLst>
              <a:ext uri="{FF2B5EF4-FFF2-40B4-BE49-F238E27FC236}">
                <a16:creationId xmlns:a16="http://schemas.microsoft.com/office/drawing/2014/main" id="{4F9E1739-8837-4337-9E8A-8DB22CB39731}"/>
              </a:ext>
            </a:extLst>
          </p:cNvPr>
          <p:cNvSpPr txBox="1"/>
          <p:nvPr/>
        </p:nvSpPr>
        <p:spPr>
          <a:xfrm>
            <a:off x="3011030" y="5853838"/>
            <a:ext cx="3883937" cy="369332"/>
          </a:xfrm>
          <a:prstGeom prst="rect">
            <a:avLst/>
          </a:prstGeom>
          <a:noFill/>
        </p:spPr>
        <p:txBody>
          <a:bodyPr wrap="square" rtlCol="0">
            <a:spAutoFit/>
          </a:bodyPr>
          <a:lstStyle/>
          <a:p>
            <a:pPr algn="ctr"/>
            <a:r>
              <a:rPr lang="sv-SE">
                <a:solidFill>
                  <a:schemeClr val="bg1"/>
                </a:solidFill>
                <a:latin typeface="Avenir LT 35 Light" panose="02000503030000020003" pitchFamily="2" charset="0"/>
              </a:rPr>
              <a:t>www.generationpep.se/pepforskola</a:t>
            </a:r>
          </a:p>
        </p:txBody>
      </p:sp>
    </p:spTree>
    <p:extLst>
      <p:ext uri="{BB962C8B-B14F-4D97-AF65-F5344CB8AC3E}">
        <p14:creationId xmlns:p14="http://schemas.microsoft.com/office/powerpoint/2010/main" val="318195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CC9BE1-F8AF-4F75-A812-F178D31DF059}"/>
              </a:ext>
            </a:extLst>
          </p:cNvPr>
          <p:cNvSpPr>
            <a:spLocks noGrp="1"/>
          </p:cNvSpPr>
          <p:nvPr>
            <p:ph type="title" idx="4294967295"/>
          </p:nvPr>
        </p:nvSpPr>
        <p:spPr>
          <a:xfrm>
            <a:off x="681037" y="1662997"/>
            <a:ext cx="8543925" cy="665162"/>
          </a:xfrm>
        </p:spPr>
        <p:txBody>
          <a:bodyPr>
            <a:noAutofit/>
          </a:bodyPr>
          <a:lstStyle/>
          <a:p>
            <a:r>
              <a:rPr lang="sv-SE"/>
              <a:t>OM GENERATION PEP</a:t>
            </a:r>
          </a:p>
        </p:txBody>
      </p:sp>
      <p:sp>
        <p:nvSpPr>
          <p:cNvPr id="4" name="Platshållare för innehåll 3">
            <a:extLst>
              <a:ext uri="{FF2B5EF4-FFF2-40B4-BE49-F238E27FC236}">
                <a16:creationId xmlns:a16="http://schemas.microsoft.com/office/drawing/2014/main" id="{C4F38A81-44CA-4245-AE7B-EF90E1AEFE69}"/>
              </a:ext>
            </a:extLst>
          </p:cNvPr>
          <p:cNvSpPr>
            <a:spLocks noGrp="1"/>
          </p:cNvSpPr>
          <p:nvPr>
            <p:ph idx="4294967295"/>
          </p:nvPr>
        </p:nvSpPr>
        <p:spPr>
          <a:xfrm>
            <a:off x="681037" y="2580572"/>
            <a:ext cx="6623530" cy="2162175"/>
          </a:xfrm>
        </p:spPr>
        <p:txBody>
          <a:bodyPr vert="horz" lIns="91440" tIns="45720" rIns="91440" bIns="45720" rtlCol="0" anchor="t">
            <a:normAutofit/>
          </a:bodyPr>
          <a:lstStyle/>
          <a:p>
            <a:pPr marL="285750" indent="-285750">
              <a:buFont typeface="Arial" panose="020B0604020202020204" pitchFamily="34" charset="0"/>
              <a:buChar char="•"/>
            </a:pPr>
            <a:r>
              <a:rPr lang="sv-SE" sz="1800">
                <a:latin typeface="Avenir LT 35 Light"/>
              </a:rPr>
              <a:t>Grundades 2016 på initiativ av Kronprinsessparet.</a:t>
            </a:r>
          </a:p>
          <a:p>
            <a:pPr marL="285750" indent="-285750">
              <a:buFont typeface="Arial" panose="020B0604020202020204" pitchFamily="34" charset="0"/>
              <a:buChar char="•"/>
            </a:pPr>
            <a:r>
              <a:rPr lang="sv-SE" sz="1800"/>
              <a:t>Vill samla organisationer, företag, myndigheter och eldsjälar för att tillsammans främja barn och ungas fysiska hälsa. </a:t>
            </a:r>
          </a:p>
          <a:p>
            <a:pPr marL="285750" indent="-285750">
              <a:buFont typeface="Arial" panose="020B0604020202020204" pitchFamily="34" charset="0"/>
              <a:buChar char="•"/>
            </a:pPr>
            <a:r>
              <a:rPr lang="sv-SE" sz="1800"/>
              <a:t>Verksamhetschef Carolina Klüft.</a:t>
            </a:r>
          </a:p>
          <a:p>
            <a:pPr marL="285750" indent="-285750">
              <a:buFont typeface="Arial" panose="020B0604020202020204" pitchFamily="34" charset="0"/>
              <a:buChar char="•"/>
            </a:pPr>
            <a:r>
              <a:rPr kumimoji="0" lang="sv-SE" sz="1800" i="0" u="none" strike="noStrike" kern="1200" cap="none" spc="0" normalizeH="0" baseline="0" noProof="0">
                <a:ln>
                  <a:noFill/>
                </a:ln>
                <a:effectLst/>
                <a:uLnTx/>
                <a:uFillTx/>
                <a:latin typeface="Avenir LT 65 Medium" panose="02000A03020000020003" pitchFamily="2" charset="0"/>
              </a:rPr>
              <a:t>Faktabaserad kunskapsspridare </a:t>
            </a:r>
            <a:r>
              <a:rPr kumimoji="0" lang="sv-SE" sz="1800" b="0" i="0" u="none" strike="noStrike" kern="1200" cap="none" spc="0" normalizeH="0" baseline="0" noProof="0">
                <a:ln>
                  <a:noFill/>
                </a:ln>
                <a:effectLst/>
                <a:uLnTx/>
                <a:uFillTx/>
                <a:latin typeface="Avenir LT 35 Light"/>
                <a:ea typeface="+mn-ea"/>
                <a:cs typeface="+mn-cs"/>
              </a:rPr>
              <a:t>– samarbete med etablerade forskare. </a:t>
            </a:r>
          </a:p>
          <a:p>
            <a:pPr marL="285750" indent="-285750">
              <a:buFont typeface="Arial" panose="020B0604020202020204" pitchFamily="34" charset="0"/>
              <a:buChar char="•"/>
            </a:pPr>
            <a:endParaRPr lang="sv-SE" sz="1800"/>
          </a:p>
          <a:p>
            <a:endParaRPr lang="sv-SE" sz="1800"/>
          </a:p>
        </p:txBody>
      </p:sp>
      <p:sp>
        <p:nvSpPr>
          <p:cNvPr id="5" name="Platshållare för bildnummer 4">
            <a:extLst>
              <a:ext uri="{FF2B5EF4-FFF2-40B4-BE49-F238E27FC236}">
                <a16:creationId xmlns:a16="http://schemas.microsoft.com/office/drawing/2014/main" id="{7A9D47CF-618F-455A-98F4-7D776F11217F}"/>
              </a:ext>
            </a:extLst>
          </p:cNvPr>
          <p:cNvSpPr>
            <a:spLocks noGrp="1"/>
          </p:cNvSpPr>
          <p:nvPr>
            <p:ph type="sldNum" sz="quarter" idx="4294967295"/>
          </p:nvPr>
        </p:nvSpPr>
        <p:spPr>
          <a:xfrm>
            <a:off x="6996112" y="6377615"/>
            <a:ext cx="2228850" cy="365125"/>
          </a:xfrm>
        </p:spPr>
        <p:txBody>
          <a:bodyPr/>
          <a:lstStyle/>
          <a:p>
            <a:fld id="{1B978C26-2904-4357-9A9F-E8FFB0BDF013}" type="slidenum">
              <a:rPr lang="sv-SE" smtClean="0"/>
              <a:t>3</a:t>
            </a:fld>
            <a:endParaRPr lang="sv-SE"/>
          </a:p>
        </p:txBody>
      </p:sp>
    </p:spTree>
    <p:extLst>
      <p:ext uri="{BB962C8B-B14F-4D97-AF65-F5344CB8AC3E}">
        <p14:creationId xmlns:p14="http://schemas.microsoft.com/office/powerpoint/2010/main" val="396074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84BF19-3A7E-462B-819E-ED353607758D}"/>
              </a:ext>
            </a:extLst>
          </p:cNvPr>
          <p:cNvSpPr txBox="1"/>
          <p:nvPr/>
        </p:nvSpPr>
        <p:spPr>
          <a:xfrm>
            <a:off x="2307264" y="1736229"/>
            <a:ext cx="5816009" cy="338554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chemeClr val="bg1"/>
                </a:solidFill>
                <a:effectLst/>
                <a:uLnTx/>
                <a:uFillTx/>
                <a:latin typeface="Nanami RoundSpecial Heavy"/>
                <a:ea typeface="+mn-ea"/>
                <a:cs typeface="+mn-cs"/>
              </a:rPr>
              <a:t>Alla barn och unga i Sverige ska vilja och ha möjligheten att leva ett aktivt och hälsosamt liv</a:t>
            </a:r>
          </a:p>
        </p:txBody>
      </p:sp>
    </p:spTree>
    <p:extLst>
      <p:ext uri="{BB962C8B-B14F-4D97-AF65-F5344CB8AC3E}">
        <p14:creationId xmlns:p14="http://schemas.microsoft.com/office/powerpoint/2010/main" val="88511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B921702-25BC-40F6-86FA-92F2C8889054}"/>
              </a:ext>
            </a:extLst>
          </p:cNvPr>
          <p:cNvSpPr>
            <a:spLocks noGrp="1"/>
          </p:cNvSpPr>
          <p:nvPr>
            <p:ph type="sldNum" sz="quarter" idx="12"/>
          </p:nvPr>
        </p:nvSpPr>
        <p:spPr/>
        <p:txBody>
          <a:bodyPr/>
          <a:lstStyle/>
          <a:p>
            <a:fld id="{90BAB4E6-39FF-4D63-9A7D-BB392BFFF64D}" type="slidenum">
              <a:rPr lang="sv-SE" smtClean="0"/>
              <a:t>5</a:t>
            </a:fld>
            <a:endParaRPr lang="sv-SE"/>
          </a:p>
        </p:txBody>
      </p:sp>
      <p:sp>
        <p:nvSpPr>
          <p:cNvPr id="76" name="Rubrik 75">
            <a:extLst>
              <a:ext uri="{FF2B5EF4-FFF2-40B4-BE49-F238E27FC236}">
                <a16:creationId xmlns:a16="http://schemas.microsoft.com/office/drawing/2014/main" id="{6F77D016-45D0-46C7-8B07-90CF85FB0425}"/>
              </a:ext>
            </a:extLst>
          </p:cNvPr>
          <p:cNvSpPr>
            <a:spLocks noGrp="1"/>
          </p:cNvSpPr>
          <p:nvPr>
            <p:ph type="title" idx="4294967295"/>
          </p:nvPr>
        </p:nvSpPr>
        <p:spPr>
          <a:xfrm>
            <a:off x="3380674" y="2978944"/>
            <a:ext cx="4887912" cy="900112"/>
          </a:xfrm>
        </p:spPr>
        <p:txBody>
          <a:bodyPr>
            <a:normAutofit fontScale="90000"/>
          </a:bodyPr>
          <a:lstStyle/>
          <a:p>
            <a:pPr algn="r"/>
            <a:r>
              <a:rPr lang="sv-SE" sz="4000">
                <a:solidFill>
                  <a:schemeClr val="tx1"/>
                </a:solidFill>
              </a:rPr>
              <a:t>Vi vill att hälsa</a:t>
            </a:r>
            <a:br>
              <a:rPr lang="sv-SE" sz="4000">
                <a:solidFill>
                  <a:schemeClr val="tx1"/>
                </a:solidFill>
              </a:rPr>
            </a:br>
            <a:r>
              <a:rPr lang="sv-SE" sz="4000">
                <a:solidFill>
                  <a:schemeClr val="tx1"/>
                </a:solidFill>
              </a:rPr>
              <a:t>ska vara jämlik.</a:t>
            </a:r>
            <a:br>
              <a:rPr lang="sv-SE" sz="4000">
                <a:solidFill>
                  <a:schemeClr val="tx1"/>
                </a:solidFill>
              </a:rPr>
            </a:br>
            <a:r>
              <a:rPr lang="sv-SE" sz="4000">
                <a:solidFill>
                  <a:schemeClr val="tx1"/>
                </a:solidFill>
              </a:rPr>
              <a:t>Idag är det inte så.</a:t>
            </a:r>
          </a:p>
        </p:txBody>
      </p:sp>
      <p:pic>
        <p:nvPicPr>
          <p:cNvPr id="78" name="Bildobjekt 77" descr="En bild som visar text, karta&#10;&#10;Automatiskt genererad beskrivning">
            <a:extLst>
              <a:ext uri="{FF2B5EF4-FFF2-40B4-BE49-F238E27FC236}">
                <a16:creationId xmlns:a16="http://schemas.microsoft.com/office/drawing/2014/main" id="{EC2FECC4-AC33-46D1-9A37-162949EDE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903" y="559842"/>
            <a:ext cx="2592258" cy="5738316"/>
          </a:xfrm>
          <a:prstGeom prst="rect">
            <a:avLst/>
          </a:prstGeom>
        </p:spPr>
      </p:pic>
    </p:spTree>
    <p:extLst>
      <p:ext uri="{BB962C8B-B14F-4D97-AF65-F5344CB8AC3E}">
        <p14:creationId xmlns:p14="http://schemas.microsoft.com/office/powerpoint/2010/main" val="393114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8" descr="Mynt">
            <a:extLst>
              <a:ext uri="{FF2B5EF4-FFF2-40B4-BE49-F238E27FC236}">
                <a16:creationId xmlns:a16="http://schemas.microsoft.com/office/drawing/2014/main" id="{92BF69A9-20B9-42D5-B5EC-8929C586A1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5921" y="655323"/>
            <a:ext cx="914400" cy="914400"/>
          </a:xfrm>
          <a:prstGeom prst="rect">
            <a:avLst/>
          </a:prstGeom>
        </p:spPr>
      </p:pic>
      <p:grpSp>
        <p:nvGrpSpPr>
          <p:cNvPr id="19" name="Grupp 18">
            <a:extLst>
              <a:ext uri="{FF2B5EF4-FFF2-40B4-BE49-F238E27FC236}">
                <a16:creationId xmlns:a16="http://schemas.microsoft.com/office/drawing/2014/main" id="{A5DCEEF3-B095-4D2E-8C05-6249BC7DE6D8}"/>
              </a:ext>
            </a:extLst>
          </p:cNvPr>
          <p:cNvGrpSpPr/>
          <p:nvPr/>
        </p:nvGrpSpPr>
        <p:grpSpPr>
          <a:xfrm>
            <a:off x="1690253" y="682075"/>
            <a:ext cx="2160103" cy="914400"/>
            <a:chOff x="412531" y="437090"/>
            <a:chExt cx="2160103" cy="914400"/>
          </a:xfrm>
        </p:grpSpPr>
        <p:pic>
          <p:nvPicPr>
            <p:cNvPr id="5" name="Bild 4" descr="Bondgårdsmiljö">
              <a:extLst>
                <a:ext uri="{FF2B5EF4-FFF2-40B4-BE49-F238E27FC236}">
                  <a16:creationId xmlns:a16="http://schemas.microsoft.com/office/drawing/2014/main" id="{4720F821-575B-4A4C-B0A9-84230B5467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8234" y="437090"/>
              <a:ext cx="914400" cy="914400"/>
            </a:xfrm>
            <a:prstGeom prst="rect">
              <a:avLst/>
            </a:prstGeom>
          </p:spPr>
        </p:pic>
        <p:pic>
          <p:nvPicPr>
            <p:cNvPr id="11" name="Bild 10" descr="Stad">
              <a:extLst>
                <a:ext uri="{FF2B5EF4-FFF2-40B4-BE49-F238E27FC236}">
                  <a16:creationId xmlns:a16="http://schemas.microsoft.com/office/drawing/2014/main" id="{5930264A-9947-4085-AE10-532DFDE583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531" y="437090"/>
              <a:ext cx="914400" cy="914400"/>
            </a:xfrm>
            <a:prstGeom prst="rect">
              <a:avLst/>
            </a:prstGeom>
          </p:spPr>
        </p:pic>
      </p:grpSp>
      <p:sp>
        <p:nvSpPr>
          <p:cNvPr id="13" name="textruta 12">
            <a:extLst>
              <a:ext uri="{FF2B5EF4-FFF2-40B4-BE49-F238E27FC236}">
                <a16:creationId xmlns:a16="http://schemas.microsoft.com/office/drawing/2014/main" id="{EF28204E-1DBF-458D-A13F-4D8456F1DFB7}"/>
              </a:ext>
            </a:extLst>
          </p:cNvPr>
          <p:cNvSpPr txBox="1"/>
          <p:nvPr/>
        </p:nvSpPr>
        <p:spPr>
          <a:xfrm>
            <a:off x="792102" y="1643896"/>
            <a:ext cx="3956404" cy="1785104"/>
          </a:xfrm>
          <a:prstGeom prst="rect">
            <a:avLst/>
          </a:prstGeom>
          <a:noFill/>
        </p:spPr>
        <p:txBody>
          <a:bodyPr wrap="square" rtlCol="0" anchor="t">
            <a:spAutoFit/>
          </a:bodyPr>
          <a:lstStyle/>
          <a:p>
            <a:pPr algn="ctr"/>
            <a:r>
              <a:rPr lang="sv-SE" sz="2000">
                <a:latin typeface="Nanami RoundSpecial Heavy" pitchFamily="2" charset="0"/>
              </a:rPr>
              <a:t>Landsbygd och stad</a:t>
            </a:r>
          </a:p>
          <a:p>
            <a:pPr algn="ctr"/>
            <a:r>
              <a:rPr lang="sv-SE">
                <a:latin typeface="Avenir LT 35 Light" panose="02000503030000020003" pitchFamily="2" charset="0"/>
              </a:rPr>
              <a:t>Andel vuxna med fetma 12 % i Stockholms län jämfört med </a:t>
            </a:r>
          </a:p>
          <a:p>
            <a:pPr algn="ctr"/>
            <a:r>
              <a:rPr lang="sv-SE">
                <a:latin typeface="Avenir LT 35 Light" panose="02000503030000020003" pitchFamily="2" charset="0"/>
              </a:rPr>
              <a:t>19 % i Västernorrland, Gävleborg och Norrbottens län. Gapet växer. </a:t>
            </a:r>
          </a:p>
          <a:p>
            <a:pPr algn="ctr"/>
            <a:r>
              <a:rPr lang="sv-SE">
                <a:latin typeface="Avenir LT 35 Light" panose="02000503030000020003" pitchFamily="2" charset="0"/>
              </a:rPr>
              <a:t>Samma mönster för fyraåringar.</a:t>
            </a:r>
          </a:p>
        </p:txBody>
      </p:sp>
      <p:sp>
        <p:nvSpPr>
          <p:cNvPr id="14" name="textruta 13">
            <a:extLst>
              <a:ext uri="{FF2B5EF4-FFF2-40B4-BE49-F238E27FC236}">
                <a16:creationId xmlns:a16="http://schemas.microsoft.com/office/drawing/2014/main" id="{7C4504AB-5767-4CE2-9046-83576CCA8EFD}"/>
              </a:ext>
            </a:extLst>
          </p:cNvPr>
          <p:cNvSpPr txBox="1"/>
          <p:nvPr/>
        </p:nvSpPr>
        <p:spPr>
          <a:xfrm>
            <a:off x="5157495" y="1643419"/>
            <a:ext cx="3251252" cy="1785104"/>
          </a:xfrm>
          <a:prstGeom prst="rect">
            <a:avLst/>
          </a:prstGeom>
          <a:noFill/>
        </p:spPr>
        <p:txBody>
          <a:bodyPr wrap="square" rtlCol="0" anchor="t">
            <a:spAutoFit/>
          </a:bodyPr>
          <a:lstStyle/>
          <a:p>
            <a:pPr algn="ctr"/>
            <a:r>
              <a:rPr lang="sv-SE" sz="2000">
                <a:latin typeface="Nanami RoundSpecial Heavy" pitchFamily="2" charset="0"/>
              </a:rPr>
              <a:t>Socioekonomi</a:t>
            </a:r>
          </a:p>
          <a:p>
            <a:pPr algn="ctr"/>
            <a:r>
              <a:rPr lang="sv-SE">
                <a:latin typeface="Avenir LT 35 Light" panose="02000503030000020003" pitchFamily="2" charset="0"/>
              </a:rPr>
              <a:t>53% av barn i familjer med låg inkomst med i organiserad fysisk aktivitet, jämfört med 82% i familjer med hög inkomst. </a:t>
            </a:r>
          </a:p>
        </p:txBody>
      </p:sp>
      <p:pic>
        <p:nvPicPr>
          <p:cNvPr id="3" name="Bild 2" descr="Jordglob: Afrika och Europa">
            <a:extLst>
              <a:ext uri="{FF2B5EF4-FFF2-40B4-BE49-F238E27FC236}">
                <a16:creationId xmlns:a16="http://schemas.microsoft.com/office/drawing/2014/main" id="{2E6154E1-CFCC-4021-A8C3-22019C8ED60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13104" y="3677129"/>
            <a:ext cx="914400" cy="914400"/>
          </a:xfrm>
          <a:prstGeom prst="rect">
            <a:avLst/>
          </a:prstGeom>
        </p:spPr>
      </p:pic>
      <p:pic>
        <p:nvPicPr>
          <p:cNvPr id="7" name="Bild 6" descr="Böcker">
            <a:extLst>
              <a:ext uri="{FF2B5EF4-FFF2-40B4-BE49-F238E27FC236}">
                <a16:creationId xmlns:a16="http://schemas.microsoft.com/office/drawing/2014/main" id="{25D6BCFA-12EE-4E2C-82A2-6C3CE651CA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5921" y="3676652"/>
            <a:ext cx="914400" cy="914400"/>
          </a:xfrm>
          <a:prstGeom prst="rect">
            <a:avLst/>
          </a:prstGeom>
        </p:spPr>
      </p:pic>
      <p:sp>
        <p:nvSpPr>
          <p:cNvPr id="15" name="textruta 14">
            <a:extLst>
              <a:ext uri="{FF2B5EF4-FFF2-40B4-BE49-F238E27FC236}">
                <a16:creationId xmlns:a16="http://schemas.microsoft.com/office/drawing/2014/main" id="{29C81089-7194-4FC8-B259-C31A1960EAED}"/>
              </a:ext>
            </a:extLst>
          </p:cNvPr>
          <p:cNvSpPr txBox="1"/>
          <p:nvPr/>
        </p:nvSpPr>
        <p:spPr>
          <a:xfrm>
            <a:off x="1170274" y="4667820"/>
            <a:ext cx="3163848" cy="1508105"/>
          </a:xfrm>
          <a:prstGeom prst="rect">
            <a:avLst/>
          </a:prstGeom>
          <a:noFill/>
        </p:spPr>
        <p:txBody>
          <a:bodyPr wrap="square" rtlCol="0" anchor="t">
            <a:spAutoFit/>
          </a:bodyPr>
          <a:lstStyle/>
          <a:p>
            <a:pPr algn="ctr"/>
            <a:r>
              <a:rPr lang="sv-SE" sz="2000">
                <a:latin typeface="Nanami RoundSpecial Heavy" pitchFamily="2" charset="0"/>
              </a:rPr>
              <a:t>Födelseland</a:t>
            </a:r>
          </a:p>
          <a:p>
            <a:pPr algn="ctr"/>
            <a:r>
              <a:rPr lang="sv-SE">
                <a:latin typeface="Avenir LT 35 Light" panose="02000503030000020003" pitchFamily="2" charset="0"/>
              </a:rPr>
              <a:t>60% av vuxna kvinnor födda utanför Europa inaktiva, jämfört med 32% av kvinnor födda i Sverige.</a:t>
            </a:r>
            <a:endParaRPr lang="sv-SE" sz="2000">
              <a:latin typeface="Avenir LT 35 Light" panose="02000503030000020003" pitchFamily="2" charset="0"/>
            </a:endParaRPr>
          </a:p>
        </p:txBody>
      </p:sp>
      <p:sp>
        <p:nvSpPr>
          <p:cNvPr id="18" name="textruta 17">
            <a:extLst>
              <a:ext uri="{FF2B5EF4-FFF2-40B4-BE49-F238E27FC236}">
                <a16:creationId xmlns:a16="http://schemas.microsoft.com/office/drawing/2014/main" id="{90F1BAB1-145C-453C-8971-C29D6DDF568F}"/>
              </a:ext>
            </a:extLst>
          </p:cNvPr>
          <p:cNvSpPr txBox="1"/>
          <p:nvPr/>
        </p:nvSpPr>
        <p:spPr>
          <a:xfrm>
            <a:off x="4953000" y="4667343"/>
            <a:ext cx="3660242" cy="1508105"/>
          </a:xfrm>
          <a:prstGeom prst="rect">
            <a:avLst/>
          </a:prstGeom>
          <a:noFill/>
        </p:spPr>
        <p:txBody>
          <a:bodyPr wrap="square" rtlCol="0" anchor="t">
            <a:spAutoFit/>
          </a:bodyPr>
          <a:lstStyle/>
          <a:p>
            <a:pPr algn="ctr"/>
            <a:r>
              <a:rPr lang="sv-SE" sz="2000">
                <a:latin typeface="Nanami RoundSpecial Heavy" pitchFamily="2" charset="0"/>
              </a:rPr>
              <a:t>Utbildning</a:t>
            </a:r>
          </a:p>
          <a:p>
            <a:pPr algn="ctr"/>
            <a:r>
              <a:rPr lang="sv-SE">
                <a:latin typeface="Avenir LT 35 Light" panose="02000503030000020003" pitchFamily="2" charset="0"/>
              </a:rPr>
              <a:t>6 års skillnad i förväntad livslängd mellan kvinnor med förgymnasial/ eftergymnasial utbildning. </a:t>
            </a:r>
          </a:p>
          <a:p>
            <a:pPr algn="ctr"/>
            <a:r>
              <a:rPr lang="sv-SE">
                <a:latin typeface="Avenir LT 35 Light" panose="02000503030000020003" pitchFamily="2" charset="0"/>
              </a:rPr>
              <a:t>Gapet har fördubblats på 25 år. </a:t>
            </a:r>
            <a:endParaRPr lang="sv-SE" sz="2000">
              <a:latin typeface="Avenir LT 35 Light" panose="02000503030000020003" pitchFamily="2" charset="0"/>
            </a:endParaRPr>
          </a:p>
        </p:txBody>
      </p:sp>
      <p:sp>
        <p:nvSpPr>
          <p:cNvPr id="2" name="Platshållare för bildnummer 1">
            <a:extLst>
              <a:ext uri="{FF2B5EF4-FFF2-40B4-BE49-F238E27FC236}">
                <a16:creationId xmlns:a16="http://schemas.microsoft.com/office/drawing/2014/main" id="{77A63452-9CAE-49FE-B222-AAA38337A6A0}"/>
              </a:ext>
            </a:extLst>
          </p:cNvPr>
          <p:cNvSpPr>
            <a:spLocks noGrp="1"/>
          </p:cNvSpPr>
          <p:nvPr>
            <p:ph type="sldNum" sz="quarter" idx="12"/>
          </p:nvPr>
        </p:nvSpPr>
        <p:spPr/>
        <p:txBody>
          <a:bodyPr/>
          <a:lstStyle/>
          <a:p>
            <a:fld id="{90BAB4E6-39FF-4D63-9A7D-BB392BFFF64D}" type="slidenum">
              <a:rPr lang="sv-SE" smtClean="0"/>
              <a:t>6</a:t>
            </a:fld>
            <a:endParaRPr lang="sv-SE"/>
          </a:p>
        </p:txBody>
      </p:sp>
    </p:spTree>
    <p:extLst>
      <p:ext uri="{BB962C8B-B14F-4D97-AF65-F5344CB8AC3E}">
        <p14:creationId xmlns:p14="http://schemas.microsoft.com/office/powerpoint/2010/main" val="28797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ruta 16">
            <a:extLst>
              <a:ext uri="{FF2B5EF4-FFF2-40B4-BE49-F238E27FC236}">
                <a16:creationId xmlns:a16="http://schemas.microsoft.com/office/drawing/2014/main" id="{4571B943-8FCB-43E9-91F6-908B2F0118E1}"/>
              </a:ext>
            </a:extLst>
          </p:cNvPr>
          <p:cNvSpPr txBox="1"/>
          <p:nvPr/>
        </p:nvSpPr>
        <p:spPr>
          <a:xfrm flipH="1">
            <a:off x="1099382" y="4422532"/>
            <a:ext cx="3132825" cy="1569660"/>
          </a:xfrm>
          <a:prstGeom prst="rect">
            <a:avLst/>
          </a:prstGeom>
          <a:noFill/>
        </p:spPr>
        <p:txBody>
          <a:bodyPr wrap="square" rtlCol="0" anchor="ctr">
            <a:spAutoFit/>
          </a:bodyPr>
          <a:lstStyle/>
          <a:p>
            <a:pPr algn="ctr"/>
            <a:r>
              <a:rPr lang="sv-SE" sz="3600">
                <a:solidFill>
                  <a:srgbClr val="FF6666"/>
                </a:solidFill>
                <a:latin typeface="Nanami RoundSpecial Heavy" pitchFamily="2" charset="0"/>
              </a:rPr>
              <a:t>x5</a:t>
            </a:r>
          </a:p>
          <a:p>
            <a:pPr algn="ctr"/>
            <a:r>
              <a:rPr lang="sv-SE" sz="2000">
                <a:latin typeface="Avenir LT 35 Light" panose="02000503030000020003" pitchFamily="2" charset="0"/>
              </a:rPr>
              <a:t>Andelen barn med fetma i befolkningen idag jämfört med 90-talet.</a:t>
            </a:r>
          </a:p>
        </p:txBody>
      </p:sp>
      <p:sp>
        <p:nvSpPr>
          <p:cNvPr id="18" name="textruta 17">
            <a:extLst>
              <a:ext uri="{FF2B5EF4-FFF2-40B4-BE49-F238E27FC236}">
                <a16:creationId xmlns:a16="http://schemas.microsoft.com/office/drawing/2014/main" id="{E94BB443-8361-4872-B998-3CA775E820F3}"/>
              </a:ext>
            </a:extLst>
          </p:cNvPr>
          <p:cNvSpPr txBox="1"/>
          <p:nvPr/>
        </p:nvSpPr>
        <p:spPr>
          <a:xfrm flipH="1">
            <a:off x="5673795" y="1122884"/>
            <a:ext cx="3458999" cy="1569660"/>
          </a:xfrm>
          <a:prstGeom prst="rect">
            <a:avLst/>
          </a:prstGeom>
          <a:noFill/>
        </p:spPr>
        <p:txBody>
          <a:bodyPr wrap="square" rtlCol="0" anchor="ctr">
            <a:spAutoFit/>
          </a:bodyPr>
          <a:lstStyle/>
          <a:p>
            <a:pPr algn="ctr"/>
            <a:r>
              <a:rPr lang="sv-SE" sz="3600">
                <a:solidFill>
                  <a:srgbClr val="FF6666"/>
                </a:solidFill>
                <a:latin typeface="Nanami RoundSpecial Heavy" pitchFamily="2" charset="0"/>
              </a:rPr>
              <a:t>x3</a:t>
            </a:r>
          </a:p>
          <a:p>
            <a:pPr algn="ctr"/>
            <a:r>
              <a:rPr lang="sv-SE" sz="2000">
                <a:latin typeface="Avenir LT 35 Light" panose="02000503030000020003" pitchFamily="2" charset="0"/>
              </a:rPr>
              <a:t>Andel med fetma i befolkningen idag jämfört med 80-talet. </a:t>
            </a:r>
          </a:p>
        </p:txBody>
      </p:sp>
      <p:sp>
        <p:nvSpPr>
          <p:cNvPr id="19" name="textruta 18">
            <a:extLst>
              <a:ext uri="{FF2B5EF4-FFF2-40B4-BE49-F238E27FC236}">
                <a16:creationId xmlns:a16="http://schemas.microsoft.com/office/drawing/2014/main" id="{CE27CC61-4789-4E89-BEA4-2DED9C9B181E}"/>
              </a:ext>
            </a:extLst>
          </p:cNvPr>
          <p:cNvSpPr txBox="1"/>
          <p:nvPr/>
        </p:nvSpPr>
        <p:spPr>
          <a:xfrm flipH="1">
            <a:off x="5673795" y="4419457"/>
            <a:ext cx="3458999" cy="1261884"/>
          </a:xfrm>
          <a:prstGeom prst="rect">
            <a:avLst/>
          </a:prstGeom>
          <a:noFill/>
        </p:spPr>
        <p:txBody>
          <a:bodyPr wrap="square" rtlCol="0" anchor="ctr">
            <a:spAutoFit/>
          </a:bodyPr>
          <a:lstStyle/>
          <a:p>
            <a:pPr algn="ctr"/>
            <a:r>
              <a:rPr lang="sv-SE" sz="3600">
                <a:solidFill>
                  <a:srgbClr val="FF6666"/>
                </a:solidFill>
                <a:latin typeface="Nanami RoundSpecial Heavy" pitchFamily="2" charset="0"/>
              </a:rPr>
              <a:t>70 mdr/år</a:t>
            </a:r>
          </a:p>
          <a:p>
            <a:pPr algn="ctr"/>
            <a:r>
              <a:rPr lang="sv-SE" sz="2000">
                <a:latin typeface="Avenir LT 35 Light" panose="02000503030000020003" pitchFamily="2" charset="0"/>
              </a:rPr>
              <a:t>Kostnader kopplade till fetma i Sverige. </a:t>
            </a:r>
          </a:p>
        </p:txBody>
      </p:sp>
      <p:sp>
        <p:nvSpPr>
          <p:cNvPr id="20" name="textruta 19">
            <a:extLst>
              <a:ext uri="{FF2B5EF4-FFF2-40B4-BE49-F238E27FC236}">
                <a16:creationId xmlns:a16="http://schemas.microsoft.com/office/drawing/2014/main" id="{15888AC5-BACF-4BB5-9FD3-A72F0668CB38}"/>
              </a:ext>
            </a:extLst>
          </p:cNvPr>
          <p:cNvSpPr txBox="1"/>
          <p:nvPr/>
        </p:nvSpPr>
        <p:spPr>
          <a:xfrm flipH="1">
            <a:off x="612909" y="1122884"/>
            <a:ext cx="4105772" cy="1877437"/>
          </a:xfrm>
          <a:prstGeom prst="rect">
            <a:avLst/>
          </a:prstGeom>
          <a:noFill/>
        </p:spPr>
        <p:txBody>
          <a:bodyPr wrap="square" rtlCol="0" anchor="ctr">
            <a:spAutoFit/>
          </a:bodyPr>
          <a:lstStyle/>
          <a:p>
            <a:pPr algn="ctr"/>
            <a:r>
              <a:rPr lang="sv-SE" sz="3600" b="1">
                <a:solidFill>
                  <a:srgbClr val="FF6666"/>
                </a:solidFill>
                <a:latin typeface="Nanami RoundSpecial Heavy" pitchFamily="2" charset="0"/>
              </a:rPr>
              <a:t>30-50% </a:t>
            </a:r>
          </a:p>
          <a:p>
            <a:pPr algn="ctr"/>
            <a:r>
              <a:rPr lang="sv-SE" sz="2000">
                <a:latin typeface="Avenir LT 35 Light" panose="02000503030000020003" pitchFamily="2" charset="0"/>
              </a:rPr>
              <a:t>Lägre risk att utveckla depression, diabetes typ 2 eller vissa cancerformer för fysiskt aktiva jämfört med inaktiva.</a:t>
            </a:r>
          </a:p>
        </p:txBody>
      </p:sp>
      <p:sp>
        <p:nvSpPr>
          <p:cNvPr id="2" name="Platshållare för bildnummer 1">
            <a:extLst>
              <a:ext uri="{FF2B5EF4-FFF2-40B4-BE49-F238E27FC236}">
                <a16:creationId xmlns:a16="http://schemas.microsoft.com/office/drawing/2014/main" id="{CDFD2E78-3C8A-4C60-9BBF-08C975E540CE}"/>
              </a:ext>
            </a:extLst>
          </p:cNvPr>
          <p:cNvSpPr>
            <a:spLocks noGrp="1"/>
          </p:cNvSpPr>
          <p:nvPr>
            <p:ph type="sldNum" sz="quarter" idx="12"/>
          </p:nvPr>
        </p:nvSpPr>
        <p:spPr/>
        <p:txBody>
          <a:bodyPr/>
          <a:lstStyle/>
          <a:p>
            <a:fld id="{1B978C26-2904-4357-9A9F-E8FFB0BDF013}" type="slidenum">
              <a:rPr lang="sv-SE" smtClean="0"/>
              <a:t>7</a:t>
            </a:fld>
            <a:endParaRPr lang="sv-SE"/>
          </a:p>
        </p:txBody>
      </p:sp>
    </p:spTree>
    <p:extLst>
      <p:ext uri="{BB962C8B-B14F-4D97-AF65-F5344CB8AC3E}">
        <p14:creationId xmlns:p14="http://schemas.microsoft.com/office/powerpoint/2010/main" val="373354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ubrik 75">
            <a:extLst>
              <a:ext uri="{FF2B5EF4-FFF2-40B4-BE49-F238E27FC236}">
                <a16:creationId xmlns:a16="http://schemas.microsoft.com/office/drawing/2014/main" id="{6F77D016-45D0-46C7-8B07-90CF85FB0425}"/>
              </a:ext>
            </a:extLst>
          </p:cNvPr>
          <p:cNvSpPr>
            <a:spLocks noGrp="1"/>
          </p:cNvSpPr>
          <p:nvPr>
            <p:ph type="title" idx="4294967295"/>
          </p:nvPr>
        </p:nvSpPr>
        <p:spPr>
          <a:xfrm>
            <a:off x="935186" y="2978943"/>
            <a:ext cx="4887912" cy="900113"/>
          </a:xfrm>
        </p:spPr>
        <p:txBody>
          <a:bodyPr>
            <a:normAutofit/>
          </a:bodyPr>
          <a:lstStyle/>
          <a:p>
            <a:pPr algn="r"/>
            <a:r>
              <a:rPr lang="sv-SE" sz="4000">
                <a:solidFill>
                  <a:schemeClr val="bg1"/>
                </a:solidFill>
              </a:rPr>
              <a:t>Normerna förskjuts.</a:t>
            </a:r>
          </a:p>
        </p:txBody>
      </p:sp>
    </p:spTree>
    <p:extLst>
      <p:ext uri="{BB962C8B-B14F-4D97-AF65-F5344CB8AC3E}">
        <p14:creationId xmlns:p14="http://schemas.microsoft.com/office/powerpoint/2010/main" val="23243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6A2EAD-B293-411C-8ACC-1B9F955AA6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90" imgH="290" progId="TCLayout.ActiveDocument.1">
                  <p:embed/>
                </p:oleObj>
              </mc:Choice>
              <mc:Fallback>
                <p:oleObj name="think-cell Slide" r:id="rId5" imgW="290" imgH="290" progId="TCLayout.ActiveDocument.1">
                  <p:embed/>
                  <p:pic>
                    <p:nvPicPr>
                      <p:cNvPr id="5" name="Object 4" hidden="1">
                        <a:extLst>
                          <a:ext uri="{FF2B5EF4-FFF2-40B4-BE49-F238E27FC236}">
                            <a16:creationId xmlns:a16="http://schemas.microsoft.com/office/drawing/2014/main" id="{B56A2EAD-B293-411C-8ACC-1B9F955AA6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ACD5C68-FD7C-4E34-9C1E-9452C4BF3CB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sv-SE" sz="3600" b="0" i="0" u="none" strike="noStrike" kern="1200" cap="none" spc="0" normalizeH="0" baseline="0" noProof="0">
              <a:ln>
                <a:noFill/>
              </a:ln>
              <a:solidFill>
                <a:prstClr val="white"/>
              </a:solidFill>
              <a:effectLst/>
              <a:uLnTx/>
              <a:uFillTx/>
              <a:latin typeface="Nanami RoundSpecial Heavy" pitchFamily="50" charset="0"/>
              <a:ea typeface="+mn-ea"/>
              <a:cs typeface="+mn-cs"/>
              <a:sym typeface="Nanami RoundSpecial Heavy" pitchFamily="50" charset="0"/>
            </a:endParaRPr>
          </a:p>
        </p:txBody>
      </p:sp>
      <p:sp>
        <p:nvSpPr>
          <p:cNvPr id="4" name="Title 3">
            <a:extLst>
              <a:ext uri="{FF2B5EF4-FFF2-40B4-BE49-F238E27FC236}">
                <a16:creationId xmlns:a16="http://schemas.microsoft.com/office/drawing/2014/main" id="{AFFF546E-72D5-43B9-A739-A68F4E0ED9D9}"/>
              </a:ext>
            </a:extLst>
          </p:cNvPr>
          <p:cNvSpPr>
            <a:spLocks noGrp="1"/>
          </p:cNvSpPr>
          <p:nvPr>
            <p:ph type="title"/>
          </p:nvPr>
        </p:nvSpPr>
        <p:spPr>
          <a:xfrm>
            <a:off x="681037" y="1270648"/>
            <a:ext cx="8543925" cy="1325563"/>
          </a:xfrm>
        </p:spPr>
        <p:txBody>
          <a:bodyPr/>
          <a:lstStyle/>
          <a:p>
            <a:r>
              <a:rPr lang="sv-SE" dirty="0"/>
              <a:t>HUR SER HÄLSOLÄGET UT</a:t>
            </a:r>
            <a:br>
              <a:rPr lang="sv-SE" dirty="0"/>
            </a:br>
            <a:r>
              <a:rPr lang="sv-SE" dirty="0"/>
              <a:t>BLAND BARN OCH UNGA?</a:t>
            </a:r>
            <a:endParaRPr lang="en-US" dirty="0"/>
          </a:p>
        </p:txBody>
      </p:sp>
      <p:sp>
        <p:nvSpPr>
          <p:cNvPr id="14" name="Platshållare för innehåll 13">
            <a:extLst>
              <a:ext uri="{FF2B5EF4-FFF2-40B4-BE49-F238E27FC236}">
                <a16:creationId xmlns:a16="http://schemas.microsoft.com/office/drawing/2014/main" id="{C7E69D22-08A1-4E71-B0AE-4C1CF922468C}"/>
              </a:ext>
            </a:extLst>
          </p:cNvPr>
          <p:cNvSpPr>
            <a:spLocks noGrp="1"/>
          </p:cNvSpPr>
          <p:nvPr>
            <p:ph idx="1"/>
          </p:nvPr>
        </p:nvSpPr>
        <p:spPr>
          <a:xfrm>
            <a:off x="681038" y="2731148"/>
            <a:ext cx="6678550" cy="4351338"/>
          </a:xfrm>
        </p:spPr>
        <p:txBody>
          <a:bodyPr>
            <a:normAutofit/>
          </a:bodyPr>
          <a:lstStyle/>
          <a:p>
            <a:pPr marL="285750" lvl="0" indent="-285750">
              <a:buFont typeface="Arial" panose="020B0604020202020204" pitchFamily="34" charset="0"/>
              <a:buChar char="•"/>
              <a:defRPr/>
            </a:pPr>
            <a:r>
              <a:rPr lang="sv-SE" sz="1800" dirty="0">
                <a:latin typeface="Avenir LT 35 Light" panose="02000503030000020003" pitchFamily="2" charset="0"/>
              </a:rPr>
              <a:t>Skapa förståelse för barn och ungas hälsa idag.</a:t>
            </a:r>
            <a:endParaRPr kumimoji="0" lang="sv-SE" sz="1800" b="0" i="0" u="none" strike="noStrike" kern="1200" cap="none" spc="0" normalizeH="0" baseline="0" noProof="0" dirty="0">
              <a:ln>
                <a:noFill/>
              </a:ln>
              <a:effectLst/>
              <a:uLnTx/>
              <a:uFillTx/>
              <a:latin typeface="Avenir LT 35 Light" panose="02000503030000020003" pitchFamily="2" charset="0"/>
            </a:endParaRPr>
          </a:p>
          <a:p>
            <a:pPr marL="285750" lvl="0" indent="-285750">
              <a:buFont typeface="Arial" panose="020B0604020202020204" pitchFamily="34" charset="0"/>
              <a:buChar char="•"/>
              <a:defRPr/>
            </a:pPr>
            <a:r>
              <a:rPr lang="sv-SE" sz="1800" dirty="0">
                <a:latin typeface="Avenir LT 35 Light" panose="02000503030000020003" pitchFamily="2" charset="0"/>
              </a:rPr>
              <a:t>Pep rapporten som grund.</a:t>
            </a:r>
          </a:p>
          <a:p>
            <a:pPr marL="285750" lvl="0" indent="-285750">
              <a:buFont typeface="Arial" panose="020B0604020202020204" pitchFamily="34" charset="0"/>
              <a:buChar char="•"/>
              <a:defRPr/>
            </a:pPr>
            <a:r>
              <a:rPr kumimoji="0" lang="sv-SE" sz="1800" b="0" i="0" u="none" strike="noStrike" kern="1200" cap="none" spc="0" normalizeH="0" baseline="0" noProof="0" dirty="0">
                <a:ln>
                  <a:noFill/>
                </a:ln>
                <a:effectLst/>
                <a:uLnTx/>
                <a:uFillTx/>
                <a:latin typeface="Avenir LT 35 Light" panose="02000503030000020003" pitchFamily="2" charset="0"/>
              </a:rPr>
              <a:t>Studie från Generation Pep </a:t>
            </a:r>
            <a:r>
              <a:rPr lang="sv-SE" sz="1800" dirty="0">
                <a:latin typeface="Avenir LT 35 Light" panose="02000503030000020003" pitchFamily="2" charset="0"/>
              </a:rPr>
              <a:t>tillsammans med</a:t>
            </a:r>
            <a:br>
              <a:rPr lang="sv-SE" sz="1800" dirty="0">
                <a:latin typeface="Avenir LT 35 Light" panose="02000503030000020003" pitchFamily="2" charset="0"/>
              </a:rPr>
            </a:br>
            <a:r>
              <a:rPr lang="sv-SE" sz="1800" dirty="0">
                <a:latin typeface="Avenir LT 35 Light" panose="02000503030000020003" pitchFamily="2" charset="0"/>
              </a:rPr>
              <a:t>SOM-institutet och Karolinska institutet.</a:t>
            </a:r>
            <a:endParaRPr kumimoji="0" lang="sv-SE" sz="1800" b="0" i="0" u="none" strike="noStrike" kern="1200" cap="none" spc="0" normalizeH="0" baseline="0" noProof="0" dirty="0">
              <a:ln>
                <a:noFill/>
              </a:ln>
              <a:effectLst/>
              <a:uLnTx/>
              <a:uFillTx/>
              <a:latin typeface="Avenir LT 35 Light" panose="02000503030000020003" pitchFamily="2" charset="0"/>
            </a:endParaRPr>
          </a:p>
          <a:p>
            <a:endParaRPr lang="sv-SE" sz="1800" dirty="0"/>
          </a:p>
        </p:txBody>
      </p:sp>
      <p:sp>
        <p:nvSpPr>
          <p:cNvPr id="3" name="Platshållare för bildnummer 2">
            <a:extLst>
              <a:ext uri="{FF2B5EF4-FFF2-40B4-BE49-F238E27FC236}">
                <a16:creationId xmlns:a16="http://schemas.microsoft.com/office/drawing/2014/main" id="{DB9C1F5B-0394-4539-9A82-36EA069570AD}"/>
              </a:ext>
            </a:extLst>
          </p:cNvPr>
          <p:cNvSpPr>
            <a:spLocks noGrp="1"/>
          </p:cNvSpPr>
          <p:nvPr>
            <p:ph type="sldNum" sz="quarter" idx="12"/>
          </p:nvPr>
        </p:nvSpPr>
        <p:spPr/>
        <p:txBody>
          <a:bodyPr/>
          <a:lstStyle/>
          <a:p>
            <a:fld id="{1B978C26-2904-4357-9A9F-E8FFB0BDF013}" type="slidenum">
              <a:rPr lang="sv-SE" smtClean="0"/>
              <a:t>9</a:t>
            </a:fld>
            <a:endParaRPr lang="sv-SE"/>
          </a:p>
        </p:txBody>
      </p:sp>
    </p:spTree>
    <p:extLst>
      <p:ext uri="{BB962C8B-B14F-4D97-AF65-F5344CB8AC3E}">
        <p14:creationId xmlns:p14="http://schemas.microsoft.com/office/powerpoint/2010/main" val="404393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XVj_GcuSVqEImPWrXNL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XVj_GcuSVqEImPWrXNLJ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rgfJKwASYuSkAI2N0u7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XVj_GcuSVqEImPWrXNLJ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XVj_GcuSVqEImPWrXNL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ep Förskol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1F92593B49AFA459CF394737D92B86F" ma:contentTypeVersion="14" ma:contentTypeDescription="Skapa ett nytt dokument." ma:contentTypeScope="" ma:versionID="f34bc179a945e8bd307a11ca060985f7">
  <xsd:schema xmlns:xsd="http://www.w3.org/2001/XMLSchema" xmlns:xs="http://www.w3.org/2001/XMLSchema" xmlns:p="http://schemas.microsoft.com/office/2006/metadata/properties" xmlns:ns2="5dd87b12-c63c-4364-81f8-7f04fe095c4b" xmlns:ns3="765db638-8384-46b8-b63b-e9ff06803223" targetNamespace="http://schemas.microsoft.com/office/2006/metadata/properties" ma:root="true" ma:fieldsID="e77b3811a2251fb7ea6e1bf0172522ec" ns2:_="" ns3:_="">
    <xsd:import namespace="5dd87b12-c63c-4364-81f8-7f04fe095c4b"/>
    <xsd:import namespace="765db638-8384-46b8-b63b-e9ff0680322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d87b12-c63c-4364-81f8-7f04fe095c4b"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LastSharedByUser" ma:index="10" nillable="true" ma:displayName="Senast delad per användare" ma:description="" ma:internalName="LastSharedByUser" ma:readOnly="true">
      <xsd:simpleType>
        <xsd:restriction base="dms:Note">
          <xsd:maxLength value="255"/>
        </xsd:restriction>
      </xsd:simpleType>
    </xsd:element>
    <xsd:element name="LastSharedByTime" ma:index="11"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65db638-8384-46b8-b63b-e9ff0680322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42F00-2B60-4765-8AD5-861E0318E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d87b12-c63c-4364-81f8-7f04fe095c4b"/>
    <ds:schemaRef ds:uri="765db638-8384-46b8-b63b-e9ff06803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EF5E01-B3DC-42F0-AE29-B72664B43760}">
  <ds:schemaRefs>
    <ds:schemaRef ds:uri="http://purl.org/dc/terms/"/>
    <ds:schemaRef ds:uri="http://schemas.openxmlformats.org/package/2006/metadata/core-properties"/>
    <ds:schemaRef ds:uri="a93c5068-bb8a-4071-89ef-d5acfdebdbd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F8F679E-4237-49B2-A050-A3AC099050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2079</Words>
  <Application>Microsoft Office PowerPoint</Application>
  <PresentationFormat>A4 (210 x 297 mm)</PresentationFormat>
  <Paragraphs>175</Paragraphs>
  <Slides>20</Slides>
  <Notes>20</Notes>
  <HiddenSlides>0</HiddenSlides>
  <MMClips>2</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20</vt:i4>
      </vt:variant>
    </vt:vector>
  </HeadingPairs>
  <TitlesOfParts>
    <vt:vector size="28" baseType="lpstr">
      <vt:lpstr>Arial</vt:lpstr>
      <vt:lpstr>Avenir LT 35 Light</vt:lpstr>
      <vt:lpstr>Avenir LT 65 Medium</vt:lpstr>
      <vt:lpstr>Calibri</vt:lpstr>
      <vt:lpstr>Calibri Light</vt:lpstr>
      <vt:lpstr>Nanami RoundSpecial Heavy</vt:lpstr>
      <vt:lpstr>Pep Förskola</vt:lpstr>
      <vt:lpstr>think-cell Slide</vt:lpstr>
      <vt:lpstr>Generation Pep Förskola</vt:lpstr>
      <vt:lpstr>PowerPoint-presentation</vt:lpstr>
      <vt:lpstr>OM GENERATION PEP</vt:lpstr>
      <vt:lpstr>PowerPoint-presentation</vt:lpstr>
      <vt:lpstr>Vi vill att hälsa ska vara jämlik. Idag är det inte så.</vt:lpstr>
      <vt:lpstr>PowerPoint-presentation</vt:lpstr>
      <vt:lpstr>PowerPoint-presentation</vt:lpstr>
      <vt:lpstr>Normerna förskjuts.</vt:lpstr>
      <vt:lpstr>HUR SER HÄLSOLÄGET UT BLAND BARN OCH UNGA?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MER OM PLATTFORMEN</vt:lpstr>
      <vt:lpstr>DETTA INNEBÄR GENERATION PEP FÖRSKOLA FÖR OSS RENT KONKRET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Gerda Nilsson Tjernström</dc:creator>
  <cp:lastModifiedBy>Sara Westberg</cp:lastModifiedBy>
  <cp:revision>233</cp:revision>
  <dcterms:created xsi:type="dcterms:W3CDTF">2017-08-02T11:55:49Z</dcterms:created>
  <dcterms:modified xsi:type="dcterms:W3CDTF">2021-03-15T13:23:18Z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0x01010091F92593B49AFA459CF394737D92B86F</vt:lpwstr>
  </property>
  <property fmtid="{D5CDD505-2E9C-101B-9397-08002B2CF9AE}" pid="3" name="MSIP_Label_f0bc4404-d96b-4544-9544-a30b749faca9_Enabled">
    <vt:lpwstr>True</vt:lpwstr>
  </property>
  <property fmtid="{D5CDD505-2E9C-101B-9397-08002B2CF9AE}" pid="4" name="MSIP_Label_f0bc4404-d96b-4544-9544-a30b749faca9_SiteId">
    <vt:lpwstr>176bdcf0-2ce3-4610-962a-d59c1f5ce9f6</vt:lpwstr>
  </property>
  <property fmtid="{D5CDD505-2E9C-101B-9397-08002B2CF9AE}" pid="5" name="MSIP_Label_f0bc4404-d96b-4544-9544-a30b749faca9_Ref">
    <vt:lpwstr>https://api.informationprotection.azure.com/api/176bdcf0-2ce3-4610-962a-d59c1f5ce9f6</vt:lpwstr>
  </property>
  <property fmtid="{D5CDD505-2E9C-101B-9397-08002B2CF9AE}" pid="6" name="MSIP_Label_f0bc4404-d96b-4544-9544-a30b749faca9_Owner">
    <vt:lpwstr>anna.ignell@ica.se</vt:lpwstr>
  </property>
  <property fmtid="{D5CDD505-2E9C-101B-9397-08002B2CF9AE}" pid="7" name="MSIP_Label_f0bc4404-d96b-4544-9544-a30b749faca9_SetDate">
    <vt:lpwstr>2018-02-28T15:42:11.5850860+01:00</vt:lpwstr>
  </property>
  <property fmtid="{D5CDD505-2E9C-101B-9397-08002B2CF9AE}" pid="8" name="MSIP_Label_f0bc4404-d96b-4544-9544-a30b749faca9_Name">
    <vt:lpwstr>S3 (Intra-company)</vt:lpwstr>
  </property>
  <property fmtid="{D5CDD505-2E9C-101B-9397-08002B2CF9AE}" pid="9" name="MSIP_Label_f0bc4404-d96b-4544-9544-a30b749faca9_Application">
    <vt:lpwstr>Microsoft Azure Information Protection</vt:lpwstr>
  </property>
  <property fmtid="{D5CDD505-2E9C-101B-9397-08002B2CF9AE}" pid="10" name="MSIP_Label_f0bc4404-d96b-4544-9544-a30b749faca9_Extended_MSFT_Method">
    <vt:lpwstr>Automatic</vt:lpwstr>
  </property>
  <property fmtid="{D5CDD505-2E9C-101B-9397-08002B2CF9AE}" pid="11" name="Sensitivity">
    <vt:lpwstr>S3 (Intra-company)</vt:lpwstr>
  </property>
</Properties>
</file>